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69" r:id="rId2"/>
    <p:sldMasterId id="2147483673" r:id="rId3"/>
    <p:sldMasterId id="2147483677" r:id="rId4"/>
    <p:sldMasterId id="2147483741" r:id="rId5"/>
    <p:sldMasterId id="2147483665" r:id="rId6"/>
    <p:sldMasterId id="2147483681" r:id="rId7"/>
    <p:sldMasterId id="2147483685" r:id="rId8"/>
    <p:sldMasterId id="2147483689" r:id="rId9"/>
    <p:sldMasterId id="2147483693" r:id="rId10"/>
    <p:sldMasterId id="2147483697" r:id="rId11"/>
    <p:sldMasterId id="2147483701" r:id="rId12"/>
    <p:sldMasterId id="2147483705" r:id="rId13"/>
    <p:sldMasterId id="2147483746" r:id="rId14"/>
    <p:sldMasterId id="2147483709" r:id="rId15"/>
    <p:sldMasterId id="2147483713" r:id="rId16"/>
    <p:sldMasterId id="2147483717" r:id="rId17"/>
    <p:sldMasterId id="2147483721" r:id="rId18"/>
  </p:sldMasterIdLst>
  <p:notesMasterIdLst>
    <p:notesMasterId r:id="rId54"/>
  </p:notesMasterIdLst>
  <p:handoutMasterIdLst>
    <p:handoutMasterId r:id="rId55"/>
  </p:handoutMasterIdLst>
  <p:sldIdLst>
    <p:sldId id="262" r:id="rId19"/>
    <p:sldId id="264" r:id="rId20"/>
    <p:sldId id="265" r:id="rId21"/>
    <p:sldId id="298"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6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08457-A13B-480D-83E1-E3BA88F84713}" v="3" dt="2021-06-15T09:51:02.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71" autoAdjust="0"/>
  </p:normalViewPr>
  <p:slideViewPr>
    <p:cSldViewPr snapToGrid="0">
      <p:cViewPr varScale="1">
        <p:scale>
          <a:sx n="93" d="100"/>
          <a:sy n="93" d="100"/>
        </p:scale>
        <p:origin x="1188" y="9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5" d="100"/>
          <a:sy n="65" d="100"/>
        </p:scale>
        <p:origin x="240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8381AF-414B-4BCE-81A4-0A6F75BC8A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DCD517-567C-4648-9668-0EBA35311F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12A7FB-C3E4-458E-9330-FFDA791D709E}" type="datetimeFigureOut">
              <a:rPr lang="en-US" smtClean="0"/>
              <a:t>9/30/2022</a:t>
            </a:fld>
            <a:endParaRPr lang="en-US"/>
          </a:p>
        </p:txBody>
      </p:sp>
      <p:sp>
        <p:nvSpPr>
          <p:cNvPr id="4" name="Footer Placeholder 3">
            <a:extLst>
              <a:ext uri="{FF2B5EF4-FFF2-40B4-BE49-F238E27FC236}">
                <a16:creationId xmlns:a16="http://schemas.microsoft.com/office/drawing/2014/main" id="{57DAF626-C698-4274-9FEF-5ECB8FF104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8C017-EF8A-4E22-B17A-061898A4FD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915D19-1439-4187-8EFF-F3A149298D40}" type="slidenum">
              <a:rPr lang="en-US" smtClean="0"/>
              <a:t>‹#›</a:t>
            </a:fld>
            <a:endParaRPr lang="en-US"/>
          </a:p>
        </p:txBody>
      </p:sp>
    </p:spTree>
    <p:extLst>
      <p:ext uri="{BB962C8B-B14F-4D97-AF65-F5344CB8AC3E}">
        <p14:creationId xmlns:p14="http://schemas.microsoft.com/office/powerpoint/2010/main" val="355628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9/30/2022</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dirty="0"/>
          </a:p>
        </p:txBody>
      </p:sp>
    </p:spTree>
    <p:extLst>
      <p:ext uri="{BB962C8B-B14F-4D97-AF65-F5344CB8AC3E}">
        <p14:creationId xmlns:p14="http://schemas.microsoft.com/office/powerpoint/2010/main" val="293790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sz="800" dirty="0"/>
          </a:p>
          <a:p>
            <a:pPr marL="0" lvl="0" indent="0" algn="l" rtl="0">
              <a:spcBef>
                <a:spcPts val="0"/>
              </a:spcBef>
              <a:spcAft>
                <a:spcPts val="0"/>
              </a:spcAft>
              <a:buNone/>
            </a:pPr>
            <a:endParaRPr sz="800" dirty="0"/>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ea typeface="Calibri"/>
                <a:cs typeface="Calibri"/>
                <a:sym typeface="Calibri"/>
              </a:rPr>
              <a:t>It is pivotal that the patient is given a good knowledge of the anatomy and physiology of the urinary tract as well as a good understanding of the benefit of their treatment. Using pictures and illustrations to visualize often helps. A user guide can be a good way for the patient to learn more about the therapy before or after the visit. </a:t>
            </a:r>
          </a:p>
          <a:p>
            <a:pPr marL="0" lvl="0" indent="0" algn="l" rtl="0">
              <a:spcBef>
                <a:spcPts val="0"/>
              </a:spcBef>
              <a:spcAft>
                <a:spcPts val="0"/>
              </a:spcAft>
              <a:buNone/>
            </a:pPr>
            <a:r>
              <a:rPr lang="en-US" noProof="0" dirty="0">
                <a:ea typeface="Calibri"/>
                <a:cs typeface="Calibri"/>
                <a:sym typeface="Calibri"/>
              </a:rPr>
              <a:t>Complications: inform the patient of the difference between asymptomatic bacteriuria (ABU) and symptomatic urinary tract infection, with its characteristic symptoms such as urgency, fever, pain and hematuria. Many CIC-users have ABU, but normally that does no need treatment.  </a:t>
            </a:r>
          </a:p>
          <a:p>
            <a:pPr marL="0" lvl="0" indent="0" algn="l" rtl="0">
              <a:spcBef>
                <a:spcPts val="0"/>
              </a:spcBef>
              <a:spcAft>
                <a:spcPts val="0"/>
              </a:spcAft>
              <a:buNone/>
            </a:pPr>
            <a:r>
              <a:rPr lang="en-US" noProof="0" dirty="0">
                <a:ea typeface="Calibri"/>
                <a:cs typeface="Calibri"/>
                <a:sym typeface="Calibri"/>
              </a:rPr>
              <a:t>Please do a careful walkthrough with the patient about how to handle the catheters and the other material. In order to ensure good compliance over time, a structured and pedagogical education and follow-up of the therapy is required. Plan for the first visit to last for about 60 mins. </a:t>
            </a:r>
          </a:p>
          <a:p>
            <a:pPr marL="0" lvl="0" indent="0" algn="l" rtl="0">
              <a:spcBef>
                <a:spcPts val="0"/>
              </a:spcBef>
              <a:spcAft>
                <a:spcPts val="0"/>
              </a:spcAft>
              <a:buNone/>
            </a:pPr>
            <a:endParaRPr lang="en-US" noProof="0" dirty="0">
              <a:ea typeface="Calibri"/>
              <a:cs typeface="Calibri"/>
              <a:sym typeface="Calibri"/>
            </a:endParaRPr>
          </a:p>
          <a:p>
            <a:pPr marL="0" lvl="0" indent="0" algn="l" rtl="0">
              <a:spcBef>
                <a:spcPts val="0"/>
              </a:spcBef>
              <a:spcAft>
                <a:spcPts val="0"/>
              </a:spcAft>
              <a:buNone/>
            </a:pPr>
            <a:endParaRPr lang="en-US" noProof="0" dirty="0"/>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noProof="0" dirty="0">
                <a:solidFill>
                  <a:srgbClr val="000000"/>
                </a:solidFill>
              </a:rPr>
              <a:t>Just as the studies show, it’s very important to give the patients good information before they begin using CIC, and it’s also important with a good follow-up.</a:t>
            </a:r>
          </a:p>
          <a:p>
            <a:pPr marL="0" lvl="0" indent="0" algn="l" rtl="0">
              <a:spcBef>
                <a:spcPts val="0"/>
              </a:spcBef>
              <a:spcAft>
                <a:spcPts val="0"/>
              </a:spcAft>
              <a:buNone/>
            </a:pPr>
            <a:r>
              <a:rPr lang="en-US" sz="1200" b="0" noProof="0" dirty="0">
                <a:solidFill>
                  <a:srgbClr val="000000"/>
                </a:solidFill>
              </a:rPr>
              <a:t>Wellspect offers a wide assortment of information material in order to help the patient to a good start:</a:t>
            </a:r>
          </a:p>
          <a:p>
            <a:pPr marL="0" lvl="0" indent="0" algn="l" rtl="0">
              <a:spcBef>
                <a:spcPts val="0"/>
              </a:spcBef>
              <a:spcAft>
                <a:spcPts val="0"/>
              </a:spcAft>
              <a:buNone/>
            </a:pPr>
            <a:r>
              <a:rPr lang="en-US" sz="1200" b="0" noProof="0" dirty="0">
                <a:solidFill>
                  <a:srgbClr val="000000"/>
                </a:solidFill>
              </a:rPr>
              <a:t>User guides for men, women, SCI-patients, BPH, MS and Parkinson’s – these are also available as e-books</a:t>
            </a:r>
          </a:p>
          <a:p>
            <a:pPr marL="0" lvl="0" indent="0" algn="l" rtl="0">
              <a:spcBef>
                <a:spcPts val="0"/>
              </a:spcBef>
              <a:spcAft>
                <a:spcPts val="0"/>
              </a:spcAft>
              <a:buNone/>
            </a:pPr>
            <a:r>
              <a:rPr lang="en-US" sz="1200" b="0" noProof="0" dirty="0">
                <a:solidFill>
                  <a:srgbClr val="000000"/>
                </a:solidFill>
              </a:rPr>
              <a:t>Please fill in and give out the id-card that helps the user when in contact with the healthcare. It’s also useful when travelling. </a:t>
            </a:r>
          </a:p>
          <a:p>
            <a:pPr marL="0" lvl="0" indent="0" algn="l" rtl="0">
              <a:spcBef>
                <a:spcPts val="0"/>
              </a:spcBef>
              <a:spcAft>
                <a:spcPts val="0"/>
              </a:spcAft>
              <a:buNone/>
            </a:pPr>
            <a:r>
              <a:rPr lang="en-US" sz="1200" b="0" noProof="0" dirty="0">
                <a:solidFill>
                  <a:srgbClr val="000000"/>
                </a:solidFill>
              </a:rPr>
              <a:t>At Wellspect.com you’ll find material and information such as:</a:t>
            </a:r>
          </a:p>
          <a:p>
            <a:pPr marL="171450" lvl="0" indent="-171450" algn="l" rtl="0">
              <a:spcBef>
                <a:spcPts val="0"/>
              </a:spcBef>
              <a:spcAft>
                <a:spcPts val="0"/>
              </a:spcAft>
              <a:buFont typeface="Arial" panose="020B0604020202020204" pitchFamily="34" charset="0"/>
              <a:buChar char="•"/>
            </a:pPr>
            <a:r>
              <a:rPr lang="en-US" sz="1200" b="0" noProof="0" dirty="0">
                <a:solidFill>
                  <a:srgbClr val="000000"/>
                </a:solidFill>
              </a:rPr>
              <a:t>Product information</a:t>
            </a:r>
          </a:p>
          <a:p>
            <a:pPr marL="171450" lvl="0" indent="-171450" algn="l" rtl="0">
              <a:spcBef>
                <a:spcPts val="0"/>
              </a:spcBef>
              <a:spcAft>
                <a:spcPts val="0"/>
              </a:spcAft>
              <a:buFont typeface="Arial" panose="020B0604020202020204" pitchFamily="34" charset="0"/>
              <a:buChar char="•"/>
            </a:pPr>
            <a:r>
              <a:rPr lang="en-US" sz="1200" b="0" noProof="0" dirty="0">
                <a:solidFill>
                  <a:srgbClr val="000000"/>
                </a:solidFill>
              </a:rPr>
              <a:t>E-books</a:t>
            </a:r>
          </a:p>
          <a:p>
            <a:pPr marL="171450" lvl="0" indent="-171450" algn="l" rtl="0">
              <a:spcBef>
                <a:spcPts val="0"/>
              </a:spcBef>
              <a:spcAft>
                <a:spcPts val="0"/>
              </a:spcAft>
              <a:buFont typeface="Arial" panose="020B0604020202020204" pitchFamily="34" charset="0"/>
              <a:buChar char="•"/>
            </a:pPr>
            <a:r>
              <a:rPr lang="en-US" sz="1200" b="0" noProof="0" dirty="0">
                <a:solidFill>
                  <a:srgbClr val="000000"/>
                </a:solidFill>
              </a:rPr>
              <a:t>Instruction films</a:t>
            </a:r>
          </a:p>
          <a:p>
            <a:pPr marL="171450" lvl="0" indent="-171450" algn="l" rtl="0">
              <a:spcBef>
                <a:spcPts val="0"/>
              </a:spcBef>
              <a:spcAft>
                <a:spcPts val="0"/>
              </a:spcAft>
              <a:buFont typeface="Arial" panose="020B0604020202020204" pitchFamily="34" charset="0"/>
              <a:buChar char="•"/>
            </a:pPr>
            <a:r>
              <a:rPr lang="en-US" sz="1200" b="0" noProof="0" dirty="0">
                <a:solidFill>
                  <a:srgbClr val="000000"/>
                </a:solidFill>
              </a:rPr>
              <a:t>Testimonials and much more…</a:t>
            </a:r>
          </a:p>
          <a:p>
            <a:pPr marL="171450" lvl="0" indent="-171450" algn="l" rtl="0">
              <a:spcBef>
                <a:spcPts val="0"/>
              </a:spcBef>
              <a:spcAft>
                <a:spcPts val="0"/>
              </a:spcAft>
              <a:buFont typeface="Arial" panose="020B0604020202020204" pitchFamily="34" charset="0"/>
              <a:buChar char="•"/>
            </a:pPr>
            <a:endParaRPr lang="en-US" sz="1200" b="0" noProof="0" dirty="0">
              <a:solidFill>
                <a:srgbClr val="000000"/>
              </a:solidFill>
            </a:endParaRPr>
          </a:p>
          <a:p>
            <a:pPr marL="0" lvl="0" indent="0" algn="l" rtl="0">
              <a:spcBef>
                <a:spcPts val="0"/>
              </a:spcBef>
              <a:spcAft>
                <a:spcPts val="0"/>
              </a:spcAft>
              <a:buNone/>
            </a:pPr>
            <a:endParaRPr lang="en-US" sz="1200" b="0" noProof="0" dirty="0">
              <a:solidFill>
                <a:srgbClr val="000000"/>
              </a:solidFill>
            </a:endParaRPr>
          </a:p>
          <a:p>
            <a:pPr marL="0" marR="0" lvl="0" indent="0" algn="l" rtl="0">
              <a:lnSpc>
                <a:spcPct val="100000"/>
              </a:lnSpc>
              <a:spcBef>
                <a:spcPts val="0"/>
              </a:spcBef>
              <a:spcAft>
                <a:spcPts val="0"/>
              </a:spcAft>
              <a:buClr>
                <a:schemeClr val="dk1"/>
              </a:buClr>
              <a:buSzPts val="800"/>
              <a:buFont typeface="Calibri"/>
              <a:buNone/>
            </a:pPr>
            <a:endParaRPr lang="en-US" sz="1200" b="0" noProof="0" dirty="0">
              <a:solidFill>
                <a:srgbClr val="FF0000"/>
              </a:solidFill>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Just as the studies show, it’s very important to give the patients good information before they begin using CIC, and to do a thorough follow-up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There is material helping you when teaching CIC in our office,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Flip over: </a:t>
            </a:r>
            <a:r>
              <a:rPr kumimoji="0" lang="en-US" sz="1200" b="0" i="0" u="none" strike="noStrike" kern="1200" cap="none" spc="0" normalizeH="0" baseline="0" noProof="0" dirty="0">
                <a:ln>
                  <a:noFill/>
                </a:ln>
                <a:solidFill>
                  <a:srgbClr val="000000"/>
                </a:solidFill>
                <a:effectLst/>
                <a:uLnTx/>
                <a:uFillTx/>
                <a:latin typeface="+mn-lt"/>
                <a:ea typeface="+mn-ea"/>
                <a:cs typeface="+mn-cs"/>
              </a:rPr>
              <a:t>For men and women containing material to help you as a prescriber explaining the CIC-therapy, anatomy pictures and other information that’s useful to go through with the patient before starting CIC.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Checklist: </a:t>
            </a:r>
            <a:r>
              <a:rPr kumimoji="0" lang="en-US" sz="1200" b="0" i="0" u="none" strike="noStrike" kern="1200" cap="none" spc="0" normalizeH="0" baseline="0" noProof="0" dirty="0">
                <a:ln>
                  <a:noFill/>
                </a:ln>
                <a:solidFill>
                  <a:srgbClr val="000000"/>
                </a:solidFill>
                <a:effectLst/>
                <a:uLnTx/>
                <a:uFillTx/>
                <a:latin typeface="+mn-lt"/>
                <a:ea typeface="+mn-ea"/>
                <a:cs typeface="+mn-cs"/>
              </a:rPr>
              <a:t>As support when teaching CIC.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This material may be ordered through </a:t>
            </a:r>
            <a:r>
              <a:rPr kumimoji="0" lang="en-US" sz="1200" b="0" i="0" u="none" strike="noStrike" kern="1200" cap="none" spc="0" normalizeH="0" baseline="0" noProof="0" dirty="0" err="1">
                <a:ln>
                  <a:noFill/>
                </a:ln>
                <a:solidFill>
                  <a:srgbClr val="000000"/>
                </a:solidFill>
                <a:effectLst/>
                <a:uLnTx/>
                <a:uFillTx/>
                <a:latin typeface="+mn-lt"/>
                <a:ea typeface="+mn-ea"/>
                <a:cs typeface="+mn-cs"/>
              </a:rPr>
              <a:t>Wellspect</a:t>
            </a:r>
            <a:r>
              <a:rPr kumimoji="0" lang="en-US" sz="1200" b="0" i="0" u="none" strike="noStrike" kern="1200" cap="none" spc="0" normalizeH="0" baseline="0" noProof="0" dirty="0">
                <a:ln>
                  <a:noFill/>
                </a:ln>
                <a:solidFill>
                  <a:srgbClr val="000000"/>
                </a:solidFill>
                <a:effectLst/>
                <a:uLnTx/>
                <a:uFillTx/>
                <a:latin typeface="+mn-lt"/>
                <a:ea typeface="+mn-ea"/>
                <a:cs typeface="+mn-cs"/>
              </a:rPr>
              <a:t> – either through your sales representative or through our website.</a:t>
            </a: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lvl="0" indent="0" algn="l" rtl="0">
              <a:spcBef>
                <a:spcPts val="0"/>
              </a:spcBef>
              <a:spcAft>
                <a:spcPts val="0"/>
              </a:spcAft>
              <a:buNone/>
            </a:pPr>
            <a:endParaRPr dirty="0"/>
          </a:p>
        </p:txBody>
      </p:sp>
      <p:sp>
        <p:nvSpPr>
          <p:cNvPr id="318" name="Google Shape;3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24692F0-9B36-4E40-A025-AEC63D3742A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1860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kern="0" dirty="0">
                <a:solidFill>
                  <a:srgbClr val="FFFFFF"/>
                </a:solidFill>
                <a:latin typeface="Calibri" panose="020F0502020204030204" pitchFamily="34" charset="0"/>
                <a:ea typeface="Calibri"/>
                <a:cs typeface="Calibri" panose="020F0502020204030204" pitchFamily="34" charset="0"/>
                <a:sym typeface="Calibri"/>
              </a:rPr>
              <a:t>Genital hygiene procedure is recommended once per day. Wash hands thoroughly before and after catheterizing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It’s a good idea to </a:t>
            </a:r>
            <a:r>
              <a:rPr lang="en-US" sz="1200" b="0" i="0" kern="0" dirty="0">
                <a:solidFill>
                  <a:srgbClr val="FFFFFF"/>
                </a:solidFill>
                <a:latin typeface="Calibri" panose="020F0502020204030204" pitchFamily="34" charset="0"/>
                <a:ea typeface="Calibri"/>
                <a:cs typeface="Calibri" panose="020F0502020204030204" pitchFamily="34" charset="0"/>
                <a:sym typeface="Calibri"/>
              </a:rPr>
              <a:t>use hand sanitizer before catheterizing in a public rest room</a:t>
            </a:r>
            <a:endParaRPr kumimoji="0" lang="en-US" sz="1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49" name="Google Shape;3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Find a position that fits the patient – standing or sitting down</a:t>
            </a:r>
          </a:p>
          <a:p>
            <a:pPr marL="228600" lvl="0" indent="-228600" algn="l" rtl="0">
              <a:spcBef>
                <a:spcPts val="0"/>
              </a:spcBef>
              <a:spcAft>
                <a:spcPts val="0"/>
              </a:spcAft>
              <a:buAutoNum type="arabicPeriod"/>
            </a:pPr>
            <a:r>
              <a:rPr lang="en-US" dirty="0"/>
              <a:t>It’s important to hold penis upwards towards the stomach when the catheter is inserted in order to straighten the angle of the urethra</a:t>
            </a:r>
          </a:p>
          <a:p>
            <a:pPr marL="228600" lvl="0" indent="-228600" algn="l" rtl="0">
              <a:spcBef>
                <a:spcPts val="0"/>
              </a:spcBef>
              <a:spcAft>
                <a:spcPts val="0"/>
              </a:spcAft>
              <a:buAutoNum type="arabicPeriod"/>
            </a:pPr>
            <a:r>
              <a:rPr lang="en-US" dirty="0"/>
              <a:t>Slowly insert the catheter into the urethra</a:t>
            </a:r>
          </a:p>
          <a:p>
            <a:pPr marL="228600" lvl="0" indent="-228600" algn="l" rtl="0">
              <a:spcBef>
                <a:spcPts val="0"/>
              </a:spcBef>
              <a:spcAft>
                <a:spcPts val="0"/>
              </a:spcAft>
              <a:buAutoNum type="arabicPeriod"/>
            </a:pPr>
            <a:r>
              <a:rPr lang="en-US" dirty="0"/>
              <a:t>When the urine starts to flow, then insert the catheter another couple of centimeters. Hold the penis in its normal position when urine starts flowing through the catheter</a:t>
            </a:r>
          </a:p>
          <a:p>
            <a:pPr marL="228600" lvl="0" indent="-228600" algn="l" rtl="0">
              <a:spcBef>
                <a:spcPts val="0"/>
              </a:spcBef>
              <a:spcAft>
                <a:spcPts val="0"/>
              </a:spcAft>
              <a:buAutoNum type="arabicPeriod"/>
            </a:pPr>
            <a:r>
              <a:rPr lang="en-US" dirty="0"/>
              <a:t>When urine stops flowing, slowly withdraw the catheter, pause if more urine comes through the catheter. When you know that the bladder is empty, fold the catheter or place a finger over the connector before the catheter is removed, creating a vacuum that ensures the last drops remain inside the catheter</a:t>
            </a:r>
          </a:p>
          <a:p>
            <a:pPr marL="228600" lvl="0" indent="-228600" algn="l" rtl="0">
              <a:spcBef>
                <a:spcPts val="0"/>
              </a:spcBef>
              <a:spcAft>
                <a:spcPts val="0"/>
              </a:spcAft>
              <a:buAutoNum type="arabicPeriod"/>
            </a:pPr>
            <a:endParaRPr lang="en-US" dirty="0"/>
          </a:p>
        </p:txBody>
      </p:sp>
      <p:sp>
        <p:nvSpPr>
          <p:cNvPr id="356" name="Google Shape;3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cs typeface="Calibri"/>
                <a:sym typeface="Calibri"/>
              </a:rPr>
              <a:t>Find a suitable position</a:t>
            </a:r>
          </a:p>
          <a:p>
            <a:pPr marL="228600" lvl="0" indent="-228600" algn="l" rtl="0">
              <a:spcBef>
                <a:spcPts val="0"/>
              </a:spcBef>
              <a:spcAft>
                <a:spcPts val="0"/>
              </a:spcAft>
              <a:buAutoNum type="arabicPeriod"/>
            </a:pPr>
            <a:r>
              <a:rPr lang="en-US" sz="1200" b="0" i="0" u="none" strike="noStrike" dirty="0">
                <a:solidFill>
                  <a:schemeClr val="dk1"/>
                </a:solidFill>
                <a:latin typeface="Calibri"/>
                <a:cs typeface="Calibri"/>
                <a:sym typeface="Calibri"/>
              </a:rPr>
              <a:t>Push the pelvis forward, spread the labia, lift a little bit upwards with one hand to find the urethra. At the beginning it can be a good idea to use a mirror to find the urethra. After some practice, women are usually able to locate the urethral opening with their fingers without having to use a mirror.</a:t>
            </a:r>
          </a:p>
          <a:p>
            <a:pPr marL="228600" lvl="0" indent="-228600" algn="l" rtl="0">
              <a:spcBef>
                <a:spcPts val="0"/>
              </a:spcBef>
              <a:spcAft>
                <a:spcPts val="0"/>
              </a:spcAft>
              <a:buAutoNum type="arabicPeriod"/>
            </a:pPr>
            <a:r>
              <a:rPr lang="en-US" dirty="0"/>
              <a:t>Slowly insert the catheter into the urethra</a:t>
            </a:r>
          </a:p>
          <a:p>
            <a:pPr marL="228600" lvl="0" indent="-228600" algn="l" rtl="0">
              <a:spcBef>
                <a:spcPts val="0"/>
              </a:spcBef>
              <a:spcAft>
                <a:spcPts val="0"/>
              </a:spcAft>
              <a:buAutoNum type="arabicPeriod"/>
            </a:pPr>
            <a:r>
              <a:rPr lang="en-US" dirty="0"/>
              <a:t>When the urine starts to flow, then insert the catheter another couple of centimeters. Hold the penis in its normal position when urine starts flowing through the catheter</a:t>
            </a:r>
          </a:p>
          <a:p>
            <a:pPr marL="228600" lvl="0" indent="-228600" algn="l" rtl="0">
              <a:spcBef>
                <a:spcPts val="0"/>
              </a:spcBef>
              <a:spcAft>
                <a:spcPts val="0"/>
              </a:spcAft>
              <a:buAutoNum type="arabicPeriod"/>
            </a:pPr>
            <a:r>
              <a:rPr lang="en-US" dirty="0"/>
              <a:t>When urine stops flowing, slowly withdraw the catheter, pause if more urine comes through the catheter. When you know that the bladder is empty, fold the catheter or place a finger over the connector before the catheter is removed, creating a vacuum that ensures the last drops remain inside the catheter</a:t>
            </a:r>
          </a:p>
          <a:p>
            <a:pPr marL="228600" lvl="0" indent="-228600" algn="l" rtl="0">
              <a:spcBef>
                <a:spcPts val="0"/>
              </a:spcBef>
              <a:spcAft>
                <a:spcPts val="0"/>
              </a:spcAft>
              <a:buAutoNum type="arabicPeriod"/>
            </a:pPr>
            <a:endParaRPr lang="en-US" sz="1200" b="0" i="0" u="none" strike="noStrike" dirty="0">
              <a:solidFill>
                <a:schemeClr val="dk1"/>
              </a:solidFill>
              <a:latin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366" name="Google Shape;3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19</a:t>
            </a:fld>
            <a:endParaRPr lang="en-US" dirty="0"/>
          </a:p>
        </p:txBody>
      </p:sp>
    </p:spTree>
    <p:extLst>
      <p:ext uri="{BB962C8B-B14F-4D97-AF65-F5344CB8AC3E}">
        <p14:creationId xmlns:p14="http://schemas.microsoft.com/office/powerpoint/2010/main" val="2020416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20</a:t>
            </a:fld>
            <a:endParaRPr lang="en-US" dirty="0"/>
          </a:p>
        </p:txBody>
      </p:sp>
    </p:spTree>
    <p:extLst>
      <p:ext uri="{BB962C8B-B14F-4D97-AF65-F5344CB8AC3E}">
        <p14:creationId xmlns:p14="http://schemas.microsoft.com/office/powerpoint/2010/main" val="223787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90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t>A good knowledge of the product is very important. The patient has to be confident about how to handle the product, and that his/her supply of products is taken care of. Choosing a catheter that fits the users’ lifestyle and needs is extremely important in order to ensure best possible compliance.</a:t>
            </a:r>
          </a:p>
          <a:p>
            <a:pPr marL="0" lvl="0" indent="0" algn="l" rtl="0">
              <a:spcBef>
                <a:spcPts val="0"/>
              </a:spcBef>
              <a:spcAft>
                <a:spcPts val="0"/>
              </a:spcAft>
              <a:buNone/>
            </a:pPr>
            <a:endParaRPr lang="en-US" noProof="0" dirty="0"/>
          </a:p>
        </p:txBody>
      </p:sp>
      <p:sp>
        <p:nvSpPr>
          <p:cNvPr id="342" name="Google Shape;3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Safety proven over time: Are there clinical proof for the catheter that’s supposed to be used for quite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Hydrophilic surface for optimal comfort and reduced risk of urethral trauma during the whole catheterization procedure. Does the catheter have a hydrophilic surface that is preserved during both insertion and withdrawal?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Flexible enough not to damage the urethra and cause bleeding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proper catheter length is important in order to empty the bladder completely and reducing the risk of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size/girth of the catheter is important too, usually CH 12-14 is used, to ensure a quick and effective emptying of the bladder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 handle providing a good grip and enables non-touch technique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Adaption to the patient’s lifestyle usually means that you use different catheters depending on what situation the patient is in – e.g. at home, travelling, at work, training, etc. The choice of catheter should be adapted to the individual as well as the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endParaRPr lang="en-US" noProof="0" dirty="0"/>
          </a:p>
          <a:p>
            <a:endParaRPr lang="en-US" noProof="0" dirty="0"/>
          </a:p>
          <a:p>
            <a:endParaRPr lang="en-US" noProof="0" dirty="0"/>
          </a:p>
        </p:txBody>
      </p:sp>
      <p:sp>
        <p:nvSpPr>
          <p:cNvPr id="4" name="Slide Number Placeholder 3"/>
          <p:cNvSpPr>
            <a:spLocks noGrp="1"/>
          </p:cNvSpPr>
          <p:nvPr>
            <p:ph type="sldNum" sz="quarter" idx="5"/>
          </p:nvPr>
        </p:nvSpPr>
        <p:spPr/>
        <p:txBody>
          <a:bodyPr/>
          <a:lstStyle/>
          <a:p>
            <a:fld id="{6D4018D2-26EA-4626-92F2-1F10E443FD0D}" type="slidenum">
              <a:rPr lang="en-US" smtClean="0"/>
              <a:t>22</a:t>
            </a:fld>
            <a:endParaRPr lang="en-US" dirty="0"/>
          </a:p>
        </p:txBody>
      </p:sp>
    </p:spTree>
    <p:extLst>
      <p:ext uri="{BB962C8B-B14F-4D97-AF65-F5344CB8AC3E}">
        <p14:creationId xmlns:p14="http://schemas.microsoft.com/office/powerpoint/2010/main" val="3015536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Individually customized catheterizations.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 high intravesical pressure reduces blood flow in the mucus of the bladder, increasing the risk of UTIs. Consequently, the amount of urine shouldn't exceed 400 ml at any given time – i.e. both catheterized and naturally expelled amount. The time between catheterization is also important to reduce infection. When you have a total retention, it’s important to achieve a catheterization frequency of 4-6 times/day. Ask the patient to write a micturition chart over their TOTAL urine volume (catheterized &amp; naturally expelled) and bring it to the follow-up. It’s also important that the patient understands the importance of adapting </a:t>
            </a:r>
            <a:r>
              <a:rPr lang="en-US" sz="1200" b="0" i="0" u="none" strike="noStrike" dirty="0" err="1">
                <a:solidFill>
                  <a:schemeClr val="dk1"/>
                </a:solidFill>
                <a:latin typeface="Calibri"/>
                <a:ea typeface="Calibri"/>
                <a:cs typeface="Calibri"/>
                <a:sym typeface="Calibri"/>
              </a:rPr>
              <a:t>cath</a:t>
            </a:r>
            <a:r>
              <a:rPr lang="en-US" sz="1200" b="0" i="0" u="none" strike="noStrike" dirty="0">
                <a:solidFill>
                  <a:schemeClr val="dk1"/>
                </a:solidFill>
                <a:latin typeface="Calibri"/>
                <a:ea typeface="Calibri"/>
                <a:cs typeface="Calibri"/>
                <a:sym typeface="Calibri"/>
              </a:rPr>
              <a:t> frequency to fluid intake – more intake = higher frequency!</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If the patient cannot sense the filling of the bladder it’s important to catheterize at regular intervals. Usually CIC is not performed during the night, so keep an eye on the amount of urine in the mornings at the first follow-up. If it’s big it might be a good idea to tell the patient to reduce fluid intake in the evening.</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30" name="Google Shape;3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noProof="0" dirty="0"/>
              <a:t>Tensing up: </a:t>
            </a:r>
            <a:r>
              <a:rPr lang="en-US" b="0" noProof="0" dirty="0"/>
              <a:t>Try to find a relaxed and comfortable position when performing CIC</a:t>
            </a:r>
            <a:endParaRPr lang="en-US" b="1" noProof="0" dirty="0"/>
          </a:p>
          <a:p>
            <a:pPr marL="0" lvl="0" indent="0" algn="l" rtl="0">
              <a:spcBef>
                <a:spcPts val="0"/>
              </a:spcBef>
              <a:spcAft>
                <a:spcPts val="0"/>
              </a:spcAft>
              <a:buNone/>
            </a:pPr>
            <a:r>
              <a:rPr lang="en-US" b="1" noProof="0" dirty="0"/>
              <a:t>Pain/stinging: </a:t>
            </a:r>
            <a:r>
              <a:rPr lang="en-US" b="0" noProof="0" dirty="0"/>
              <a:t>In menopause, a lot of women experience dry mucous membranes in the genital area, which can cause pain and irritation. Local estrogen often has a good effect on this. When starting CIC, it’s common to see a little bit of blood on the catheter or in the urine. That’s because the urethra becomes irritated and the mucous membrane isn’t used to the catheter. Using a catheter with a low (or no) osmolality may make this worse by causing pain and bleeding – in that case, switch catheter. Keep in mind that a UTI often causes pain and/or bleeding.</a:t>
            </a:r>
          </a:p>
          <a:p>
            <a:pPr marL="0" lvl="0" indent="0" algn="l" rtl="0">
              <a:spcBef>
                <a:spcPts val="0"/>
              </a:spcBef>
              <a:spcAft>
                <a:spcPts val="0"/>
              </a:spcAft>
              <a:buNone/>
            </a:pPr>
            <a:r>
              <a:rPr lang="en-US" b="1" noProof="0" dirty="0"/>
              <a:t>Finding the urethral opening: </a:t>
            </a:r>
            <a:r>
              <a:rPr lang="en-US" b="0" noProof="0" dirty="0"/>
              <a:t>A mirror and good lightning when starting CIC helps in finding the urethral opening</a:t>
            </a:r>
          </a:p>
          <a:p>
            <a:pPr marL="0" lvl="0" indent="0" algn="l" rtl="0">
              <a:spcBef>
                <a:spcPts val="0"/>
              </a:spcBef>
              <a:spcAft>
                <a:spcPts val="0"/>
              </a:spcAft>
              <a:buNone/>
            </a:pPr>
            <a:r>
              <a:rPr lang="en-US" b="1" noProof="0" dirty="0"/>
              <a:t>Difficulty inserting the catheter: </a:t>
            </a:r>
            <a:r>
              <a:rPr lang="en-US" b="0" noProof="0" dirty="0"/>
              <a:t>Sometimes it can be a hassle getting the catheter past the sphincter (may be caused by detrusor-sphincter dyssynergia). Take a deep breath or coughing might help the sphincter relax.</a:t>
            </a:r>
            <a:endParaRPr lang="en-US" b="1" noProof="0" dirty="0"/>
          </a:p>
          <a:p>
            <a:pPr marL="0" lvl="0" indent="0" algn="l" rtl="0">
              <a:spcBef>
                <a:spcPts val="0"/>
              </a:spcBef>
              <a:spcAft>
                <a:spcPts val="0"/>
              </a:spcAft>
              <a:buNone/>
            </a:pPr>
            <a:r>
              <a:rPr lang="en-US" b="1" noProof="0" dirty="0"/>
              <a:t>Pregnancy: </a:t>
            </a:r>
            <a:r>
              <a:rPr lang="en-US" b="0" noProof="0" dirty="0"/>
              <a:t>The risk of UTIs is increased during pregnancy, in part because of hormonal effects (reduced muscle tonus in the urethral walls, slower passage of urine and increased volume in the bladder), in part through a mechanical impact from uterus on the right ureter. During pregnancy, a longer catheter might be useful on account of changed ”anatomical conditions”. </a:t>
            </a:r>
            <a:endParaRPr lang="en-US" b="1" noProof="0" dirty="0"/>
          </a:p>
          <a:p>
            <a:pPr marL="0" lvl="0" indent="0" algn="l" rtl="0">
              <a:spcBef>
                <a:spcPts val="0"/>
              </a:spcBef>
              <a:spcAft>
                <a:spcPts val="0"/>
              </a:spcAft>
              <a:buNone/>
            </a:pPr>
            <a:endParaRPr lang="en-US" b="1" noProof="0" dirty="0"/>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Aids </a:t>
            </a:r>
            <a:r>
              <a:rPr lang="sv-SE" dirty="0" err="1"/>
              <a:t>such</a:t>
            </a:r>
            <a:r>
              <a:rPr lang="sv-SE" dirty="0"/>
              <a:t> as </a:t>
            </a:r>
            <a:r>
              <a:rPr lang="sv-SE" dirty="0" err="1"/>
              <a:t>mirrors</a:t>
            </a:r>
            <a:r>
              <a:rPr lang="sv-SE" dirty="0"/>
              <a:t>, </a:t>
            </a:r>
            <a:r>
              <a:rPr lang="sv-SE" dirty="0" err="1"/>
              <a:t>handles</a:t>
            </a:r>
            <a:r>
              <a:rPr lang="sv-SE" dirty="0"/>
              <a:t> etc. </a:t>
            </a:r>
            <a:r>
              <a:rPr lang="sv-SE" dirty="0" err="1"/>
              <a:t>can</a:t>
            </a:r>
            <a:r>
              <a:rPr lang="sv-SE" dirty="0"/>
              <a:t> be </a:t>
            </a:r>
            <a:r>
              <a:rPr lang="sv-SE" dirty="0" err="1"/>
              <a:t>ordered</a:t>
            </a:r>
            <a:r>
              <a:rPr lang="sv-SE" dirty="0"/>
              <a:t> from Wellspect.</a:t>
            </a:r>
          </a:p>
        </p:txBody>
      </p:sp>
      <p:sp>
        <p:nvSpPr>
          <p:cNvPr id="292" name="Google Shape;29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0064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chemeClr val="dk1"/>
                </a:solidFill>
                <a:latin typeface="Calibri"/>
                <a:ea typeface="Calibri"/>
                <a:cs typeface="Calibri"/>
                <a:sym typeface="Calibri"/>
              </a:rPr>
              <a:t>Urinary infections is a problem for many catheter users and patients with different conditions impairing their ability to empty their bladder. When bacteria grow and breed, they attach to the mucous membrane of the bladder and make it very difficult/impossible for the immune system to destroy them. When that happens, you have a UTI and the body responds with different symptoms such as fever. A UTI is a bacterial infection affecting any part of the urinary tract. Asymptomatic bacteriuria (ABU) means having bacteria in the urine, but without symptoms from the urinary tract. Having increased number of bacteria in the urine without symptoms does NOT mean that you have a urinary infection. Treating these bacteria with antibiotics might increase the risk later for “meaner” bacteria causing more severe symptoms. Resistance can be developed by taking away bacteria by wrongful use of antibiotics. Be thorough, and always take a urine sample when suspecting a UTI. </a:t>
            </a:r>
          </a:p>
        </p:txBody>
      </p:sp>
      <p:sp>
        <p:nvSpPr>
          <p:cNvPr id="389" name="Google Shape;3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kern="1200" noProof="0" dirty="0">
                <a:solidFill>
                  <a:schemeClr val="dk1"/>
                </a:solidFill>
                <a:latin typeface="Calibri"/>
                <a:ea typeface="Calibri"/>
                <a:cs typeface="Calibri"/>
                <a:sym typeface="Calibri"/>
              </a:rPr>
              <a:t>Have a look at the micturition chart regarding frequency and volume. Check catheterization technique and what the hand hygiene is like. Choice of catheters and non-touch technique when catheterizing can have a pre-emptive effect. Use an ultrasound to make sure the bladder is empty after CIC. Rule out bladder stones causing the infections – some bacteria are more prone to forming stones, such as Klebsiella and Proteus. Constipation can increase the risk of UTI by complicating bladder emptying since the bowel presses against the bladder. The frail mucous membranes of menopause can also increase the risk of UTIs. Assess the possibility of using local estrogen. </a:t>
            </a:r>
          </a:p>
          <a:p>
            <a:pPr marL="0" lvl="0" indent="0" algn="l" rtl="0">
              <a:spcBef>
                <a:spcPts val="0"/>
              </a:spcBef>
              <a:spcAft>
                <a:spcPts val="0"/>
              </a:spcAft>
              <a:buNone/>
            </a:pPr>
            <a:endParaRPr lang="en-US" sz="1200" b="0" i="0" u="none" strike="noStrike" kern="1200" noProof="0" dirty="0">
              <a:solidFill>
                <a:schemeClr val="dk1"/>
              </a:solidFill>
              <a:latin typeface="Calibri"/>
              <a:ea typeface="Calibri"/>
              <a:cs typeface="Calibri"/>
              <a:sym typeface="Calibri"/>
            </a:endParaRPr>
          </a:p>
        </p:txBody>
      </p:sp>
      <p:sp>
        <p:nvSpPr>
          <p:cNvPr id="396" name="Google Shape;39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noProof="0" dirty="0"/>
              <a:t>Local guidelines for prescribing consumables</a:t>
            </a:r>
          </a:p>
          <a:p>
            <a:pPr marL="0" lvl="0" indent="0" algn="l" rtl="0">
              <a:spcBef>
                <a:spcPts val="0"/>
              </a:spcBef>
              <a:spcAft>
                <a:spcPts val="0"/>
              </a:spcAft>
              <a:buNone/>
            </a:pPr>
            <a:endParaRPr lang="sv-SE" b="1" dirty="0"/>
          </a:p>
          <a:p>
            <a:pPr marL="0" lvl="0" indent="0" algn="l" rtl="0">
              <a:spcBef>
                <a:spcPts val="0"/>
              </a:spcBef>
              <a:spcAft>
                <a:spcPts val="0"/>
              </a:spcAft>
              <a:buNone/>
            </a:pPr>
            <a:r>
              <a:rPr lang="sv-SE" b="1" dirty="0"/>
              <a:t>In Sweden:</a:t>
            </a:r>
          </a:p>
          <a:p>
            <a:pPr marL="0" lvl="0" indent="0" algn="l" rtl="0">
              <a:spcBef>
                <a:spcPts val="0"/>
              </a:spcBef>
              <a:spcAft>
                <a:spcPts val="0"/>
              </a:spcAft>
              <a:buNone/>
            </a:pPr>
            <a:r>
              <a:rPr lang="sv-SE" b="1" dirty="0"/>
              <a:t>Socialstyrelsen riktlinjer gällande förskrivning av förbrukningsartiklar </a:t>
            </a:r>
          </a:p>
          <a:p>
            <a:pPr marL="0" lvl="0" indent="0" algn="l" rtl="0">
              <a:spcBef>
                <a:spcPts val="0"/>
              </a:spcBef>
              <a:spcAft>
                <a:spcPts val="0"/>
              </a:spcAft>
              <a:buNone/>
            </a:pPr>
            <a:r>
              <a:rPr lang="sv-SE" b="0" dirty="0"/>
              <a:t>Hälso- och sjukvårdslag (2017:30) </a:t>
            </a:r>
          </a:p>
          <a:p>
            <a:pPr marL="0" lvl="0" indent="0" algn="l" rtl="0">
              <a:spcBef>
                <a:spcPts val="0"/>
              </a:spcBef>
              <a:spcAft>
                <a:spcPts val="0"/>
              </a:spcAft>
              <a:buNone/>
            </a:pPr>
            <a:r>
              <a:rPr lang="sv-SE" b="0" dirty="0"/>
              <a:t>Patientsäkerhetslag (2010:659) </a:t>
            </a:r>
          </a:p>
          <a:p>
            <a:pPr marL="0" lvl="0" indent="0" algn="l" rtl="0">
              <a:spcBef>
                <a:spcPts val="0"/>
              </a:spcBef>
              <a:spcAft>
                <a:spcPts val="0"/>
              </a:spcAft>
              <a:buNone/>
            </a:pPr>
            <a:r>
              <a:rPr lang="sv-SE" b="0" dirty="0"/>
              <a:t>Socialstyrelsens föreskrifter (SOSFS 2008:1) om användning av medicintekniska produkter i hälso- och sjukvården</a:t>
            </a:r>
          </a:p>
          <a:p>
            <a:pPr marL="0" lvl="0" indent="0" algn="l" rtl="0">
              <a:spcBef>
                <a:spcPts val="0"/>
              </a:spcBef>
              <a:spcAft>
                <a:spcPts val="0"/>
              </a:spcAft>
              <a:buNone/>
            </a:pPr>
            <a:r>
              <a:rPr lang="sv-SE" b="0" dirty="0"/>
              <a:t>Lag (2002:160) om läkemedelsförmåner m.m.</a:t>
            </a:r>
            <a:endParaRPr b="0" dirty="0"/>
          </a:p>
        </p:txBody>
      </p:sp>
      <p:sp>
        <p:nvSpPr>
          <p:cNvPr id="418" name="Google Shape;41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noProof="0" dirty="0">
                <a:solidFill>
                  <a:prstClr val="black"/>
                </a:solidFill>
              </a:rPr>
              <a:t>Studies emphasize the importance of education, emotional and psychological support, and also regular follow-up in order to optimize compliance over time. When and how to evaluate varies from patient to patient. Integrating CIC in daily life can be difficult, the patient might need continuous support by a contact person. The patient should be offered a follow-up close to the teaching occasion, approx. 2-3 days, in order to ensure the patient understands and carries out CIC without problems. This may be evaluated over the phone or at the reception. The treatment may need change over time, for example residual urine and/or sensibility can change rapidly. </a:t>
            </a:r>
          </a:p>
        </p:txBody>
      </p:sp>
      <p:sp>
        <p:nvSpPr>
          <p:cNvPr id="382" name="Google Shape;3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1774">
              <a:buFont typeface="Arial" panose="020B0604020202020204" pitchFamily="34" charset="0"/>
              <a:buNone/>
              <a:defRPr/>
            </a:pPr>
            <a:r>
              <a:rPr lang="en-US" sz="1200" i="0" noProof="0" dirty="0">
                <a:solidFill>
                  <a:prstClr val="black"/>
                </a:solidFill>
              </a:rPr>
              <a:t>Compliance is a key factor for clinical outcome. A patient that feels a part in the decision-making process and can influence his/her treatment, with a therapy that works with life in general, will be more prone to fulfilling the therapy and, hence reaching a good clinical outcome. The CIC-process and product choice should be adapted to the daily life of the user. A decisive factor is whether the products are easy to use and enable easy and effortless catheterization. The choice of catheter should be free: the patients prefer hydrophilic catheters with properties such as comfort, ease of use and infection prevention. Introduction to the therapy and follow up is important: studies show that education, emotional and psychological support and regular follow-up are critical for optimizing compliance over time. </a:t>
            </a:r>
          </a:p>
          <a:p>
            <a:pPr marL="0" indent="0" defTabSz="931774">
              <a:buFont typeface="Arial" panose="020B0604020202020204" pitchFamily="34" charset="0"/>
              <a:buNone/>
              <a:defRPr/>
            </a:pPr>
            <a:endParaRPr lang="en-US" sz="1200" i="0" noProof="0" dirty="0">
              <a:solidFill>
                <a:prstClr val="black"/>
              </a:solidFill>
            </a:endParaRPr>
          </a:p>
          <a:p>
            <a:pPr marL="0" indent="0" defTabSz="931774">
              <a:buFont typeface="Arial" panose="020B0604020202020204" pitchFamily="34" charset="0"/>
              <a:buNone/>
              <a:defRPr/>
            </a:pPr>
            <a:endParaRPr lang="en-US" sz="1200" i="1" noProof="0" dirty="0">
              <a:solidFill>
                <a:prstClr val="black"/>
              </a:solidFill>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fld id="{9B6F8EE6-54E5-4544-B4CE-564476B6ACAE}" type="slidenum">
              <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rPr>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t>30</a:t>
            </a:fld>
            <a:endPar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t>Recommendations for a teaching program and a literary overview by Le Breton</a:t>
            </a:r>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359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7744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6435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081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notes"/>
          <p:cNvSpPr txBox="1">
            <a:spLocks noGrp="1"/>
          </p:cNvSpPr>
          <p:nvPr>
            <p:ph type="body" idx="1"/>
          </p:nvPr>
        </p:nvSpPr>
        <p:spPr>
          <a:xfrm>
            <a:off x="683623" y="4484777"/>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kern="1200" noProof="0" dirty="0">
                <a:solidFill>
                  <a:schemeClr val="tx1"/>
                </a:solidFill>
                <a:effectLst/>
                <a:latin typeface="+mn-lt"/>
                <a:ea typeface="+mn-ea"/>
                <a:cs typeface="+mn-cs"/>
              </a:rPr>
              <a:t>An indwelling catheter is an invasive procedure, either through the abdominal wall (suprapubic) or urethral and has a continuous emptying. Catheter associated UTIs is the most common complication with all catheterization. CIC is reported to reduce the risk of infection compared to indwelling catheters – for example a 20% reduction after short post operative use. CIC enables quicker return to normal bladder emptying, which reduces hospital stay after surgery. </a:t>
            </a:r>
          </a:p>
          <a:p>
            <a:pPr marL="0" lvl="0" indent="0" algn="l" rtl="0">
              <a:spcBef>
                <a:spcPts val="0"/>
              </a:spcBef>
              <a:spcAft>
                <a:spcPts val="0"/>
              </a:spcAft>
              <a:buNone/>
            </a:pPr>
            <a:r>
              <a:rPr lang="en-US" sz="1200" b="0" kern="1200" noProof="0" dirty="0">
                <a:solidFill>
                  <a:schemeClr val="tx1"/>
                </a:solidFill>
                <a:effectLst/>
                <a:latin typeface="+mn-lt"/>
                <a:ea typeface="+mn-ea"/>
                <a:cs typeface="+mn-cs"/>
              </a:rPr>
              <a:t>Biofilm surrounding CAD (Catheter a demure): Patients with CAD are often subjected to bacteriuria, despite good care. Bacteria attach to catheter surfaces, forming a biofilm, which means that treatment becomes more difficult since the antibiotics cannot penetrate this biofilm. Some bacteria, usually </a:t>
            </a:r>
            <a:r>
              <a:rPr lang="en-US" sz="1200" b="0" kern="1200" noProof="0" dirty="0" err="1">
                <a:solidFill>
                  <a:schemeClr val="tx1"/>
                </a:solidFill>
                <a:effectLst/>
                <a:latin typeface="+mn-lt"/>
                <a:ea typeface="+mn-ea"/>
                <a:cs typeface="+mn-cs"/>
              </a:rPr>
              <a:t>Protesu</a:t>
            </a:r>
            <a:r>
              <a:rPr lang="en-US" sz="1200" b="0" kern="1200" noProof="0" dirty="0">
                <a:solidFill>
                  <a:schemeClr val="tx1"/>
                </a:solidFill>
                <a:effectLst/>
                <a:latin typeface="+mn-lt"/>
                <a:ea typeface="+mn-ea"/>
                <a:cs typeface="+mn-cs"/>
              </a:rPr>
              <a:t> Mirabilis, have an enzyme called </a:t>
            </a:r>
            <a:r>
              <a:rPr lang="en-US" sz="1200" b="0" kern="1200" noProof="0" dirty="0" err="1">
                <a:solidFill>
                  <a:schemeClr val="tx1"/>
                </a:solidFill>
                <a:effectLst/>
                <a:latin typeface="+mn-lt"/>
                <a:ea typeface="+mn-ea"/>
                <a:cs typeface="+mn-cs"/>
              </a:rPr>
              <a:t>ureas</a:t>
            </a:r>
            <a:r>
              <a:rPr lang="en-US" sz="1200" b="0" kern="1200" noProof="0" dirty="0">
                <a:solidFill>
                  <a:schemeClr val="tx1"/>
                </a:solidFill>
                <a:effectLst/>
                <a:latin typeface="+mn-lt"/>
                <a:ea typeface="+mn-ea"/>
                <a:cs typeface="+mn-cs"/>
              </a:rPr>
              <a:t> that can decompose urea into ammoniac, raising the pH of the urine. Magnesium- and </a:t>
            </a:r>
            <a:r>
              <a:rPr lang="en-US" sz="1200" b="0" kern="1200" noProof="0" dirty="0" err="1">
                <a:solidFill>
                  <a:schemeClr val="tx1"/>
                </a:solidFill>
                <a:effectLst/>
                <a:latin typeface="+mn-lt"/>
                <a:ea typeface="+mn-ea"/>
                <a:cs typeface="+mn-cs"/>
              </a:rPr>
              <a:t>calciumphosfate</a:t>
            </a:r>
            <a:r>
              <a:rPr lang="en-US" sz="1200" b="0" kern="1200" noProof="0" dirty="0">
                <a:solidFill>
                  <a:schemeClr val="tx1"/>
                </a:solidFill>
                <a:effectLst/>
                <a:latin typeface="+mn-lt"/>
                <a:ea typeface="+mn-ea"/>
                <a:cs typeface="+mn-cs"/>
              </a:rPr>
              <a:t> crystals can form on catheter surfaces and in the urine, eventually forming urinary tract </a:t>
            </a:r>
            <a:r>
              <a:rPr lang="en-US" sz="1200" b="0" kern="1200" noProof="0" dirty="0" err="1">
                <a:solidFill>
                  <a:schemeClr val="tx1"/>
                </a:solidFill>
                <a:effectLst/>
                <a:latin typeface="+mn-lt"/>
                <a:ea typeface="+mn-ea"/>
                <a:cs typeface="+mn-cs"/>
              </a:rPr>
              <a:t>concrements</a:t>
            </a:r>
            <a:r>
              <a:rPr lang="en-US" sz="1200" b="0" kern="1200" noProof="0" dirty="0">
                <a:solidFill>
                  <a:schemeClr val="tx1"/>
                </a:solidFill>
                <a:effectLst/>
                <a:latin typeface="+mn-lt"/>
                <a:ea typeface="+mn-ea"/>
                <a:cs typeface="+mn-cs"/>
              </a:rPr>
              <a:t>, which make treating urinary infections more difficult. Almost 10% of strictures are caused by CADs, because of the S-shape of men’s urethra. Leakage is often a consequence of bladder irritation caused by the catheter which can cause powerful bladder contractions.</a:t>
            </a:r>
          </a:p>
          <a:p>
            <a:pPr marL="0" lvl="0" indent="0" algn="l" rtl="0">
              <a:spcBef>
                <a:spcPts val="0"/>
              </a:spcBef>
              <a:spcAft>
                <a:spcPts val="0"/>
              </a:spcAft>
              <a:buNone/>
            </a:pPr>
            <a:endParaRPr lang="en-US" sz="1200" noProof="0" dirty="0"/>
          </a:p>
          <a:p>
            <a:pPr marL="0" lvl="0" indent="0" algn="l" rtl="0">
              <a:spcBef>
                <a:spcPts val="0"/>
              </a:spcBef>
              <a:spcAft>
                <a:spcPts val="0"/>
              </a:spcAft>
              <a:buNone/>
            </a:pPr>
            <a:endParaRPr lang="en-US" sz="1200" noProof="0" dirty="0"/>
          </a:p>
        </p:txBody>
      </p:sp>
      <p:sp>
        <p:nvSpPr>
          <p:cNvPr id="285" name="Google Shape;2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1200" b="0" noProof="0" dirty="0">
                <a:solidFill>
                  <a:schemeClr val="dk1"/>
                </a:solidFill>
                <a:latin typeface="+mn-lt"/>
                <a:ea typeface="Calibri"/>
                <a:cs typeface="Calibri"/>
                <a:sym typeface="Calibri"/>
              </a:rPr>
              <a:t>CIC is very close to normal bladder emptying, preserving renal function. It also has positive effects on the lower urinary tract, easing symptoms in that area and improving quality of life. CIC enables a sexual relation  without leakage or discomfort.</a:t>
            </a:r>
          </a:p>
          <a:p>
            <a:pPr marL="0" marR="0" lvl="0" indent="0" algn="l" defTabSz="914400" rtl="0" eaLnBrk="1" fontAlgn="auto" latinLnBrk="0" hangingPunct="1">
              <a:lnSpc>
                <a:spcPct val="80000"/>
              </a:lnSpc>
              <a:spcBef>
                <a:spcPts val="0"/>
              </a:spcBef>
              <a:spcAft>
                <a:spcPts val="0"/>
              </a:spcAft>
              <a:buClrTx/>
              <a:buSzTx/>
              <a:buFontTx/>
              <a:buNone/>
              <a:tabLst/>
              <a:defRPr/>
            </a:pPr>
            <a:endParaRPr lang="en-US" sz="1200" noProof="0" dirty="0">
              <a:latin typeface="Calibri"/>
              <a:ea typeface="Calibri"/>
              <a:cs typeface="Calibri"/>
              <a:sym typeface="Calibri"/>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noProof="0" dirty="0"/>
              <a:t>CIC is a safe and effective method which means regularly emptying the bladder with a single use urinary catheter, either by yourself or someone else helping you. Dr Jack </a:t>
            </a:r>
            <a:r>
              <a:rPr lang="en-US" noProof="0" dirty="0" err="1"/>
              <a:t>Lapides</a:t>
            </a:r>
            <a:r>
              <a:rPr lang="en-US" noProof="0" dirty="0"/>
              <a:t> established during the 1970’s that it is more important to empty the bladder regularly than carrying out the procedure in a sterile fashion. He introduced the term CIC, which is now considered golden standard when handling urinary retention. Always considering CIC as a firsthand choice before considering using a CAD is backed by studies and scientific proof.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noProof="0" dirty="0"/>
          </a:p>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p:txBody>
      </p:sp>
      <p:sp>
        <p:nvSpPr>
          <p:cNvPr id="182" name="Google Shape;1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Arial"/>
              <a:buNone/>
            </a:pPr>
            <a:r>
              <a:rPr lang="en-US" noProof="0" dirty="0"/>
              <a:t>The spinal cord and the brain play an important role for urinary problems in neurogenic diseases. When the nerves are damaged, it becomes harder for the signals between the brain and the part of the spinal cord controlling the urinary organs to reach their destination. This can cause leakage and the bladder not being fully emptied when peeing as the sphincter in the urethra is not opened when the bladder contracts (detrusor-sphincter dyssynergia) to empty the urine. If the damage is within or below S2-S4 the detrusor muscle is usually too weak to expel the urine. </a:t>
            </a:r>
          </a:p>
          <a:p>
            <a:pPr marL="628650" lvl="1" indent="-171450" algn="l" rtl="0">
              <a:spcBef>
                <a:spcPts val="0"/>
              </a:spcBef>
              <a:spcAft>
                <a:spcPts val="0"/>
              </a:spcAft>
              <a:buClr>
                <a:schemeClr val="dk1"/>
              </a:buClr>
              <a:buSzPts val="1200"/>
              <a:buFont typeface="Arial" panose="020B0604020202020204" pitchFamily="34" charset="0"/>
              <a:buChar char="•"/>
            </a:pPr>
            <a:r>
              <a:rPr lang="en-US" noProof="0" dirty="0"/>
              <a:t>In MS, inadequate transfer of nerve impulses may lead to residual urine</a:t>
            </a:r>
          </a:p>
          <a:p>
            <a:pPr marL="628650" lvl="1" indent="-171450" algn="l" rtl="0">
              <a:spcBef>
                <a:spcPts val="0"/>
              </a:spcBef>
              <a:spcAft>
                <a:spcPts val="0"/>
              </a:spcAft>
              <a:buClr>
                <a:schemeClr val="dk1"/>
              </a:buClr>
              <a:buSzPts val="1200"/>
              <a:buFont typeface="Arial" panose="020B0604020202020204" pitchFamily="34" charset="0"/>
              <a:buChar char="•"/>
            </a:pPr>
            <a:r>
              <a:rPr lang="en-US" noProof="0" dirty="0"/>
              <a:t>In an injury or disease affecting the spinal cord, the symptoms vary depending on whether the damage is below or above S2-S4 and whether is a complete or in complete damage</a:t>
            </a:r>
          </a:p>
          <a:p>
            <a:pPr marL="628650" lvl="1" indent="-171450" algn="l" rtl="0">
              <a:spcBef>
                <a:spcPts val="0"/>
              </a:spcBef>
              <a:spcAft>
                <a:spcPts val="0"/>
              </a:spcAft>
              <a:buClr>
                <a:schemeClr val="dk1"/>
              </a:buClr>
              <a:buSzPts val="1200"/>
              <a:buFont typeface="Arial" panose="020B0604020202020204" pitchFamily="34" charset="0"/>
              <a:buChar char="•"/>
            </a:pPr>
            <a:r>
              <a:rPr lang="en-US" noProof="0" dirty="0"/>
              <a:t>In Parkinson’s Disease the most common symptom is detrusor overactivity, with or without residual urine</a:t>
            </a:r>
          </a:p>
          <a:p>
            <a:pPr marL="628650" lvl="1" indent="-171450" algn="l" rtl="0">
              <a:spcBef>
                <a:spcPts val="0"/>
              </a:spcBef>
              <a:spcAft>
                <a:spcPts val="0"/>
              </a:spcAft>
              <a:buClr>
                <a:schemeClr val="dk1"/>
              </a:buClr>
              <a:buSzPts val="1200"/>
              <a:buFont typeface="Arial" panose="020B0604020202020204" pitchFamily="34" charset="0"/>
              <a:buChar char="•"/>
            </a:pPr>
            <a:r>
              <a:rPr lang="en-US" noProof="0" dirty="0"/>
              <a:t>In diabetic neuropathy affecting the bladder, peripheral nerve damage may reduce awareness of bladder filling and also impair the ability to empty the bladder.</a:t>
            </a:r>
          </a:p>
          <a:p>
            <a:pPr marL="457200" lvl="1" indent="0"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p:txBody>
      </p:sp>
      <p:sp>
        <p:nvSpPr>
          <p:cNvPr id="197" name="Google Shape;197;p8: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noProof="0" dirty="0"/>
              <a:t>The most common reason for obstruction in adult men is BPH, which can lead to urinary retention or residual urine. A weakened detrusor muscle or atonic bladder occurs in mechanical impact on the bladder muscles and peripheral innervation through extension. You might have a hard time detecting when it’s time to empty your bladder and also lack the power in the bladder to expel the urine. When being treated with pharmaceuticals, e.g. Botox for overactive bladder, catheterization might be the best alternative to ensure complete bladder emptying. Other pharmaceuticals, such as anti-</a:t>
            </a:r>
            <a:r>
              <a:rPr lang="en-US" noProof="0" dirty="0" err="1"/>
              <a:t>cholinergics</a:t>
            </a:r>
            <a:r>
              <a:rPr lang="en-US" noProof="0" dirty="0"/>
              <a:t> and anti-psychotic drugs might result in detrusor weakness. Also, constipation might complicate bladder emptying since the bowel presses against the bladder.</a:t>
            </a:r>
          </a:p>
          <a:p>
            <a:pPr marL="0" lvl="0" indent="0" algn="l" rtl="0">
              <a:lnSpc>
                <a:spcPct val="80000"/>
              </a:lnSpc>
              <a:spcBef>
                <a:spcPts val="0"/>
              </a:spcBef>
              <a:spcAft>
                <a:spcPts val="0"/>
              </a:spcAft>
              <a:buNone/>
            </a:pPr>
            <a:endParaRPr lang="en-US" noProof="0" dirty="0"/>
          </a:p>
        </p:txBody>
      </p:sp>
      <p:sp>
        <p:nvSpPr>
          <p:cNvPr id="204" name="Google Shape;204;p9: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495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healthcare should document the evaluation and analysis of self-care in the patient journal. It’s important that the one making the evaluation gives an account for his/her position. The extent of the documentation varies from case to case and the complexity of the evaluation. A patient journal should contain the information needed for good and safe care of the patient and the necessary information regarding measures taken. </a:t>
            </a:r>
          </a:p>
          <a:p>
            <a:pPr marL="0" lvl="0" indent="0" algn="l" rtl="0">
              <a:spcBef>
                <a:spcPts val="0"/>
              </a:spcBef>
              <a:spcAft>
                <a:spcPts val="0"/>
              </a:spcAft>
              <a:buNone/>
            </a:pPr>
            <a:endParaRPr lang="en-US" dirty="0"/>
          </a:p>
          <a:p>
            <a:pPr marL="0" lvl="0" indent="0" algn="l" rtl="0">
              <a:spcBef>
                <a:spcPts val="0"/>
              </a:spcBef>
              <a:spcAft>
                <a:spcPts val="0"/>
              </a:spcAft>
              <a:buNone/>
            </a:pPr>
            <a:r>
              <a:rPr lang="sv-SE" dirty="0"/>
              <a:t> </a:t>
            </a:r>
          </a:p>
          <a:p>
            <a:pPr marL="0" lvl="0" indent="0" algn="l" rtl="0">
              <a:spcBef>
                <a:spcPts val="0"/>
              </a:spcBef>
              <a:spcAft>
                <a:spcPts val="0"/>
              </a:spcAft>
              <a:buNone/>
            </a:pPr>
            <a:endParaRPr dirty="0"/>
          </a:p>
        </p:txBody>
      </p:sp>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824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23967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8049510"/>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693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04540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500996"/>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164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925260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3.sv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25" r:id="rId4"/>
    <p:sldLayoutId id="2147483726" r:id="rId5"/>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Wellspect">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8" name="White Frame">
            <a:extLst>
              <a:ext uri="{FF2B5EF4-FFF2-40B4-BE49-F238E27FC236}">
                <a16:creationId xmlns:a16="http://schemas.microsoft.com/office/drawing/2014/main" id="{65426893-7305-4ED1-A165-914E33223E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9" name="Lofric">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EED54FE4-2EBD-47AD-B328-3C5CC8444C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Violet gradient">
            <a:extLst>
              <a:ext uri="{FF2B5EF4-FFF2-40B4-BE49-F238E27FC236}">
                <a16:creationId xmlns:a16="http://schemas.microsoft.com/office/drawing/2014/main" id="{A888669E-0EE7-4815-9CBE-4AA30F72769F}"/>
              </a:ext>
            </a:extLst>
          </p:cNvPr>
          <p:cNvSpPr/>
          <p:nvPr userDrawn="1"/>
        </p:nvSpPr>
        <p:spPr>
          <a:xfrm>
            <a:off x="134112" y="565948"/>
            <a:ext cx="11972544" cy="6164035"/>
          </a:xfrm>
          <a:prstGeom prst="snipRoundRect">
            <a:avLst>
              <a:gd name="adj1" fmla="val 0"/>
              <a:gd name="adj2" fmla="val 0"/>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LoFric Elle">
            <a:extLst>
              <a:ext uri="{FF2B5EF4-FFF2-40B4-BE49-F238E27FC236}">
                <a16:creationId xmlns:a16="http://schemas.microsoft.com/office/drawing/2014/main" id="{15A31792-893F-474B-8DE6-261F4ABE26C8}"/>
              </a:ext>
            </a:extLst>
          </p:cNvPr>
          <p:cNvGrpSpPr>
            <a:grpSpLocks noChangeAspect="1"/>
          </p:cNvGrpSpPr>
          <p:nvPr userDrawn="1"/>
        </p:nvGrpSpPr>
        <p:grpSpPr bwMode="auto">
          <a:xfrm>
            <a:off x="9975811" y="6146006"/>
            <a:ext cx="1890753" cy="336424"/>
            <a:chOff x="3477" y="2095"/>
            <a:chExt cx="725" cy="129"/>
          </a:xfrm>
        </p:grpSpPr>
        <p:sp>
          <p:nvSpPr>
            <p:cNvPr id="23" name="AutoShape 3">
              <a:extLst>
                <a:ext uri="{FF2B5EF4-FFF2-40B4-BE49-F238E27FC236}">
                  <a16:creationId xmlns:a16="http://schemas.microsoft.com/office/drawing/2014/main" id="{E0276B6C-DA72-4483-BE14-E9320E9EA692}"/>
                </a:ext>
              </a:extLst>
            </p:cNvPr>
            <p:cNvSpPr>
              <a:spLocks noChangeAspect="1" noChangeArrowheads="1" noTextEdit="1"/>
            </p:cNvSpPr>
            <p:nvPr userDrawn="1"/>
          </p:nvSpPr>
          <p:spPr bwMode="auto">
            <a:xfrm>
              <a:off x="3479" y="2096"/>
              <a:ext cx="722" cy="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5">
              <a:extLst>
                <a:ext uri="{FF2B5EF4-FFF2-40B4-BE49-F238E27FC236}">
                  <a16:creationId xmlns:a16="http://schemas.microsoft.com/office/drawing/2014/main" id="{B41C9196-829D-4E4F-88C9-1A1EED072974}"/>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CCE3BA81-8F5B-4AEF-9040-16D5853FDC7C}"/>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FF0D9846-175D-4A4D-85A9-8F7993176E1A}"/>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45F5983D-24CD-4A9E-B47D-89B55E62575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E17AB772-0331-434A-ADE5-0AF65FA1DF6B}"/>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8328FA0F-1ACA-4DEA-9DF9-EAF52B7D07F6}"/>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34362254"/>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1" name="White Frame">
            <a:extLst>
              <a:ext uri="{FF2B5EF4-FFF2-40B4-BE49-F238E27FC236}">
                <a16:creationId xmlns:a16="http://schemas.microsoft.com/office/drawing/2014/main" id="{7843285F-0DD3-4191-B086-35A68CA43A4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BA472455-EDD4-4D89-A8BA-B172FD7D98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88082D1-0FE1-41F9-A472-79CDABEB8F2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 name="White Frame">
            <a:extLst>
              <a:ext uri="{FF2B5EF4-FFF2-40B4-BE49-F238E27FC236}">
                <a16:creationId xmlns:a16="http://schemas.microsoft.com/office/drawing/2014/main" id="{DB162BB3-7193-4D28-9E28-412CA9AA57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7" name="White Frame">
            <a:extLst>
              <a:ext uri="{FF2B5EF4-FFF2-40B4-BE49-F238E27FC236}">
                <a16:creationId xmlns:a16="http://schemas.microsoft.com/office/drawing/2014/main" id="{139FB7F4-FAF5-4AF5-B254-78188C9E1CC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LoFric Logo">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F5F9CE52-EEAB-4B45-A389-D9FCA735433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4">
            <a:extLst>
              <a:ext uri="{FF2B5EF4-FFF2-40B4-BE49-F238E27FC236}">
                <a16:creationId xmlns:a16="http://schemas.microsoft.com/office/drawing/2014/main" id="{FE9882A9-B06A-4F63-BB9D-527537944B49}"/>
              </a:ext>
            </a:extLst>
          </p:cNvPr>
          <p:cNvGrpSpPr>
            <a:grpSpLocks noChangeAspect="1"/>
          </p:cNvGrpSpPr>
          <p:nvPr userDrawn="1"/>
        </p:nvGrpSpPr>
        <p:grpSpPr bwMode="auto">
          <a:xfrm>
            <a:off x="9975811" y="6146006"/>
            <a:ext cx="1890753" cy="336424"/>
            <a:chOff x="3477" y="2095"/>
            <a:chExt cx="725" cy="129"/>
          </a:xfrm>
        </p:grpSpPr>
        <p:sp>
          <p:nvSpPr>
            <p:cNvPr id="7" name="AutoShape 3">
              <a:extLst>
                <a:ext uri="{FF2B5EF4-FFF2-40B4-BE49-F238E27FC236}">
                  <a16:creationId xmlns:a16="http://schemas.microsoft.com/office/drawing/2014/main" id="{38DA5D97-5891-4D80-972E-38C7F4B21FD1}"/>
                </a:ext>
              </a:extLst>
            </p:cNvPr>
            <p:cNvSpPr>
              <a:spLocks noChangeAspect="1" noChangeArrowheads="1" noTextEdit="1"/>
            </p:cNvSpPr>
            <p:nvPr userDrawn="1"/>
          </p:nvSpPr>
          <p:spPr bwMode="auto">
            <a:xfrm>
              <a:off x="3479" y="2096"/>
              <a:ext cx="72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0AEE7640-E1CB-4DB7-95A2-A8B106364755}"/>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B29E576-21F9-4975-B766-5C9F335ADF9F}"/>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8625D53-A40F-4BB4-882E-4FC30E85D027}"/>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2DA55325-8ADD-44EB-BA52-B6504290417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366A8A00-74C8-4193-9B34-F00A4E8F0A6A}"/>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3393B43B-557A-4175-8E45-0BD264623F00}"/>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rgbClr val="6E1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799870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11D8F2E-FB75-4F86-AC54-1A1EAC1A89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5" name="Wellspect">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92C649D3-C36F-4937-9237-60798B9324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46191C26-5E43-4F64-9BF7-2B0FCCA45F8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7E54FDF-DDC3-42D5-9EAB-08EC050948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person, computer&#10;&#10;Description automatically generated">
            <a:extLst>
              <a:ext uri="{FF2B5EF4-FFF2-40B4-BE49-F238E27FC236}">
                <a16:creationId xmlns:a16="http://schemas.microsoft.com/office/drawing/2014/main" id="{5A5ABD1A-5EA5-4D13-AD3B-AAB2EA5AC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130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8" name="Picture 7" descr="Timeline&#10;&#10;Description automatically generated with medium confidence">
            <a:extLst>
              <a:ext uri="{FF2B5EF4-FFF2-40B4-BE49-F238E27FC236}">
                <a16:creationId xmlns:a16="http://schemas.microsoft.com/office/drawing/2014/main" id="{A96C84A6-873B-4B0C-BCB9-56A9CFF2C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444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10" name="Picture 9" descr="Graphical user interface&#10;&#10;Description automatically generated">
            <a:extLst>
              <a:ext uri="{FF2B5EF4-FFF2-40B4-BE49-F238E27FC236}">
                <a16:creationId xmlns:a16="http://schemas.microsoft.com/office/drawing/2014/main" id="{393DEEDD-662B-4C6D-A575-9AB50D93A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896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7" name="Picture 6" descr="Timeline&#10;&#10;Description automatically generated">
            <a:extLst>
              <a:ext uri="{FF2B5EF4-FFF2-40B4-BE49-F238E27FC236}">
                <a16:creationId xmlns:a16="http://schemas.microsoft.com/office/drawing/2014/main" id="{9D78A634-2C93-446B-8476-F8517F55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513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FAF128B5-B4C0-4FC6-B2CC-DA5FF2C01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806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E09E232-5828-4008-8065-20FB10643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193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imeline&#10;&#10;Description automatically generated">
            <a:extLst>
              <a:ext uri="{FF2B5EF4-FFF2-40B4-BE49-F238E27FC236}">
                <a16:creationId xmlns:a16="http://schemas.microsoft.com/office/drawing/2014/main" id="{CD0F58DC-8A2B-4F3F-9CF4-42C3680FA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707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15" name="Picture 14" descr="Graphical user interface, text, application&#10;&#10;Description automatically generated">
            <a:extLst>
              <a:ext uri="{FF2B5EF4-FFF2-40B4-BE49-F238E27FC236}">
                <a16:creationId xmlns:a16="http://schemas.microsoft.com/office/drawing/2014/main" id="{A539AEF9-13B7-418A-AFF9-8EFA6B0F8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190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866344FA-E390-43EF-9839-C9D5920DF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388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654E2C6-79A1-442D-BFBB-FD5D0ADF5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9694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9E9D822-4C9A-4569-B75F-52D6497EB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489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3" name="Picture 12" descr="Two people looking at a computer screen&#10;&#10;Description automatically generated with low confidence">
            <a:extLst>
              <a:ext uri="{FF2B5EF4-FFF2-40B4-BE49-F238E27FC236}">
                <a16:creationId xmlns:a16="http://schemas.microsoft.com/office/drawing/2014/main" id="{1FD61BF9-1023-4AA5-9506-3DA601007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139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website&#10;&#10;Description automatically generated">
            <a:extLst>
              <a:ext uri="{FF2B5EF4-FFF2-40B4-BE49-F238E27FC236}">
                <a16:creationId xmlns:a16="http://schemas.microsoft.com/office/drawing/2014/main" id="{464DECC2-F24B-467F-B818-A4D3AD707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769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D731984C-B329-46C2-8D4A-D879D207E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785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imeline&#10;&#10;Description automatically generated">
            <a:extLst>
              <a:ext uri="{FF2B5EF4-FFF2-40B4-BE49-F238E27FC236}">
                <a16:creationId xmlns:a16="http://schemas.microsoft.com/office/drawing/2014/main" id="{3D68E0A2-DE0B-4054-9914-F4F62B907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086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3DE2234A-A864-4679-BC47-3DE4969DA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Timeline&#10;&#10;Description automatically generated">
            <a:extLst>
              <a:ext uri="{FF2B5EF4-FFF2-40B4-BE49-F238E27FC236}">
                <a16:creationId xmlns:a16="http://schemas.microsoft.com/office/drawing/2014/main" id="{CD74B146-022B-42E7-9438-98CE6120766E}"/>
              </a:ext>
            </a:extLst>
          </p:cNvPr>
          <p:cNvPicPr>
            <a:picLocks noChangeAspect="1"/>
          </p:cNvPicPr>
          <p:nvPr/>
        </p:nvPicPr>
        <p:blipFill rotWithShape="1">
          <a:blip r:embed="rId4">
            <a:extLst>
              <a:ext uri="{28A0092B-C50C-407E-A947-70E740481C1C}">
                <a14:useLocalDpi xmlns:a14="http://schemas.microsoft.com/office/drawing/2010/main" val="0"/>
              </a:ext>
            </a:extLst>
          </a:blip>
          <a:srcRect b="86367"/>
          <a:stretch/>
        </p:blipFill>
        <p:spPr>
          <a:xfrm>
            <a:off x="0" y="0"/>
            <a:ext cx="12192000" cy="934948"/>
          </a:xfrm>
          <a:prstGeom prst="rect">
            <a:avLst/>
          </a:prstGeom>
        </p:spPr>
      </p:pic>
    </p:spTree>
    <p:extLst>
      <p:ext uri="{BB962C8B-B14F-4D97-AF65-F5344CB8AC3E}">
        <p14:creationId xmlns:p14="http://schemas.microsoft.com/office/powerpoint/2010/main" val="918056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331FA75F-77A0-4BE7-9B3E-285FDE465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9038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176F278C-D1F9-492F-BDA8-72F8DB8E6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845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a16="http://schemas.microsoft.com/office/drawing/2014/main" id="{D8261836-7359-4E5A-AA2B-A7FC32F53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8858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8" name="Picture 7" descr="Timeline&#10;&#10;Description automatically generated with medium confidence">
            <a:extLst>
              <a:ext uri="{FF2B5EF4-FFF2-40B4-BE49-F238E27FC236}">
                <a16:creationId xmlns:a16="http://schemas.microsoft.com/office/drawing/2014/main" id="{EC946E18-996F-4D75-993E-95C941936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766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7" name="Picture 6" descr="Timeline&#10;&#10;Description automatically generated">
            <a:extLst>
              <a:ext uri="{FF2B5EF4-FFF2-40B4-BE49-F238E27FC236}">
                <a16:creationId xmlns:a16="http://schemas.microsoft.com/office/drawing/2014/main" id="{D81CB950-20B2-4126-8240-D4B0A0AFA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4357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8" name="Picture 7" descr="Timeline&#10;&#10;Description automatically generated">
            <a:extLst>
              <a:ext uri="{FF2B5EF4-FFF2-40B4-BE49-F238E27FC236}">
                <a16:creationId xmlns:a16="http://schemas.microsoft.com/office/drawing/2014/main" id="{6D1663AF-9053-4B89-952F-F671E8E15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286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0F83F7D2-BFAC-48CC-B18A-5F36E1A0F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2965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78250966-DDBF-4FE2-9882-8F989CEA1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158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F5D71927-81EB-445B-9BE7-8DF75EFE1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996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35512F14-E838-488B-917F-98778A27B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1066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2039E566-2442-41CD-8C66-BD45A5B06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773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text, application&#10;&#10;Description automatically generated">
            <a:extLst>
              <a:ext uri="{FF2B5EF4-FFF2-40B4-BE49-F238E27FC236}">
                <a16:creationId xmlns:a16="http://schemas.microsoft.com/office/drawing/2014/main" id="{73A5C8F9-CDDA-40DF-A8DB-FEAC0932C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70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054DF41E-7556-4DF2-ABF6-1CFD216FB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053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timeline&#10;&#10;Description automatically generated">
            <a:extLst>
              <a:ext uri="{FF2B5EF4-FFF2-40B4-BE49-F238E27FC236}">
                <a16:creationId xmlns:a16="http://schemas.microsoft.com/office/drawing/2014/main" id="{AC4D83B6-5ACF-47A4-A4A1-700D1B4FF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73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47DB3C1B-6DA5-4D20-AA27-CCADB0C5A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854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9" name="Picture 8" descr="Table&#10;&#10;Description automatically generated with medium confidence">
            <a:extLst>
              <a:ext uri="{FF2B5EF4-FFF2-40B4-BE49-F238E27FC236}">
                <a16:creationId xmlns:a16="http://schemas.microsoft.com/office/drawing/2014/main" id="{D6625681-996C-4520-84CF-9E4BEF980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867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7" name="Picture 6" descr="Timeline&#10;&#10;Description automatically generated with medium confidence">
            <a:extLst>
              <a:ext uri="{FF2B5EF4-FFF2-40B4-BE49-F238E27FC236}">
                <a16:creationId xmlns:a16="http://schemas.microsoft.com/office/drawing/2014/main" id="{E3336325-7AE6-499A-A56D-B7E1E6460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235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8" name="Picture 17" descr="Diagram&#10;&#10;Description automatically generated">
            <a:extLst>
              <a:ext uri="{FF2B5EF4-FFF2-40B4-BE49-F238E27FC236}">
                <a16:creationId xmlns:a16="http://schemas.microsoft.com/office/drawing/2014/main" id="{8F3F8546-93E2-4E79-ADB3-658CCE9A7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97FC6C15-43C1-42BF-8E4D-414BA06A9398}"/>
              </a:ext>
            </a:extLst>
          </p:cNvPr>
          <p:cNvSpPr/>
          <p:nvPr/>
        </p:nvSpPr>
        <p:spPr>
          <a:xfrm>
            <a:off x="6096000" y="1736333"/>
            <a:ext cx="3993222" cy="4654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E9A1275-2531-425A-AA84-A2C92A628A79}"/>
              </a:ext>
            </a:extLst>
          </p:cNvPr>
          <p:cNvPicPr>
            <a:picLocks noChangeAspect="1"/>
          </p:cNvPicPr>
          <p:nvPr/>
        </p:nvPicPr>
        <p:blipFill>
          <a:blip r:embed="rId4"/>
          <a:stretch>
            <a:fillRect/>
          </a:stretch>
        </p:blipFill>
        <p:spPr>
          <a:xfrm>
            <a:off x="6199639" y="1784087"/>
            <a:ext cx="3785944" cy="4419983"/>
          </a:xfrm>
          <a:prstGeom prst="rect">
            <a:avLst/>
          </a:prstGeom>
        </p:spPr>
      </p:pic>
    </p:spTree>
    <p:extLst>
      <p:ext uri="{BB962C8B-B14F-4D97-AF65-F5344CB8AC3E}">
        <p14:creationId xmlns:p14="http://schemas.microsoft.com/office/powerpoint/2010/main" val="225471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6D8387C5-8A9B-49C4-AB75-171FCC0D7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8086539"/>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360B9C5-7779-41D4-9CF7-439716B8ED6C}"/>
    </a:ext>
  </a:extLst>
</a:theme>
</file>

<file path=ppt/theme/theme10.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7E6EE4B5-42A5-4230-9B48-EEC4720B92A4}"/>
    </a:ext>
  </a:extLst>
</a:theme>
</file>

<file path=ppt/theme/theme11.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09598100-DD21-42FD-869B-ACB700C174D9}"/>
    </a:ext>
  </a:extLst>
</a:theme>
</file>

<file path=ppt/theme/theme12.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5A37DE36-79A3-4382-A171-F93309A28D48}"/>
    </a:ext>
  </a:extLst>
</a:theme>
</file>

<file path=ppt/theme/theme13.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8D8FCE14-26C9-4521-9DE2-E7030DE93EC9}"/>
    </a:ext>
  </a:extLst>
</a:theme>
</file>

<file path=ppt/theme/theme14.xml><?xml version="1.0" encoding="utf-8"?>
<a:theme xmlns:a="http://schemas.openxmlformats.org/drawingml/2006/main" name="LoFric Ell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86A68C0-6BD1-4E4C-B8CD-16F129E62062}"/>
    </a:ext>
  </a:extLst>
</a:theme>
</file>

<file path=ppt/theme/theme15.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DF47D453-6FDD-45C9-A757-430DA7210740}"/>
    </a:ext>
  </a:extLst>
</a:theme>
</file>

<file path=ppt/theme/theme16.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1C1CC7E9-32E9-4245-8DA7-0EDCAA3ADF48}"/>
    </a:ext>
  </a:extLst>
</a:theme>
</file>

<file path=ppt/theme/theme17.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BA524829-B030-4F9D-B513-2F1BB3BCCF86}"/>
    </a:ext>
  </a:extLst>
</a:theme>
</file>

<file path=ppt/theme/theme18.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7D303B7B-A977-492F-A0A2-EB7AAE5E0D15}"/>
    </a:ext>
  </a:extLst>
</a:theme>
</file>

<file path=ppt/theme/theme1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0CD02BF-06A0-4928-941C-B77A25B4AE44}"/>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AA83BA11-BCE5-49CF-8A8E-F144099DF292}"/>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145EB00B-22F1-4C53-9060-D0B4433D6861}"/>
    </a:ext>
  </a:extLst>
</a:theme>
</file>

<file path=ppt/theme/theme5.xml><?xml version="1.0" encoding="utf-8"?>
<a:theme xmlns:a="http://schemas.openxmlformats.org/drawingml/2006/main" name="LoFric Ell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FB2E42AE-FF37-46F8-9ECF-6D733689B632}"/>
    </a:ext>
  </a:extLst>
</a:theme>
</file>

<file path=ppt/theme/theme6.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89702141-6606-4B02-87DF-047C5A665048}"/>
    </a:ext>
  </a:extLst>
</a:theme>
</file>

<file path=ppt/theme/theme7.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41EB78E9-93F5-4497-A491-03205E3EF1D0}"/>
    </a:ext>
  </a:extLst>
</a:theme>
</file>

<file path=ppt/theme/theme8.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98157752-8287-411D-8DAB-2E1795C0EA10}"/>
    </a:ext>
  </a:extLst>
</a:theme>
</file>

<file path=ppt/theme/theme9.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5C63246D-72D6-41B4-B239-BA2C8ACE2EDD}"/>
    </a:ext>
  </a:extLst>
</a:theme>
</file>

<file path=docProps/app.xml><?xml version="1.0" encoding="utf-8"?>
<Properties xmlns="http://schemas.openxmlformats.org/officeDocument/2006/extended-properties" xmlns:vt="http://schemas.openxmlformats.org/officeDocument/2006/docPropsVTypes">
  <Template>00000-ALL-2004 Wellspect PowerPoint template</Template>
  <TotalTime>0</TotalTime>
  <Words>2785</Words>
  <Application>Microsoft Office PowerPoint</Application>
  <PresentationFormat>Widescreen</PresentationFormat>
  <Paragraphs>171</Paragraphs>
  <Slides>35</Slides>
  <Notes>33</Notes>
  <HiddenSlides>0</HiddenSlides>
  <MMClips>0</MMClips>
  <ScaleCrop>false</ScaleCrop>
  <HeadingPairs>
    <vt:vector size="6" baseType="variant">
      <vt:variant>
        <vt:lpstr>Fonts Used</vt:lpstr>
      </vt:variant>
      <vt:variant>
        <vt:i4>3</vt:i4>
      </vt:variant>
      <vt:variant>
        <vt:lpstr>Theme</vt:lpstr>
      </vt:variant>
      <vt:variant>
        <vt:i4>18</vt:i4>
      </vt:variant>
      <vt:variant>
        <vt:lpstr>Slide Titles</vt:lpstr>
      </vt:variant>
      <vt:variant>
        <vt:i4>35</vt:i4>
      </vt:variant>
    </vt:vector>
  </HeadingPairs>
  <TitlesOfParts>
    <vt:vector size="56" baseType="lpstr">
      <vt:lpstr>Arial</vt:lpstr>
      <vt:lpstr>Calibri</vt:lpstr>
      <vt:lpstr>Calibri Light</vt:lpstr>
      <vt:lpstr>Corporate</vt:lpstr>
      <vt:lpstr>LoFric</vt:lpstr>
      <vt:lpstr>LoFric Origo</vt:lpstr>
      <vt:lpstr>LoFric Sense</vt:lpstr>
      <vt:lpstr>LoFric Elle</vt:lpstr>
      <vt:lpstr>LoFric Hydro-Kit</vt:lpstr>
      <vt:lpstr>Navina</vt:lpstr>
      <vt:lpstr>Navina Smart</vt:lpstr>
      <vt:lpstr>Navina Classic</vt:lpstr>
      <vt:lpstr>Corporate - neg</vt:lpstr>
      <vt:lpstr>LoFric - neg</vt:lpstr>
      <vt:lpstr>LoFric Origo - neg</vt:lpstr>
      <vt:lpstr>LoFric Sense - neg</vt:lpstr>
      <vt:lpstr>LoFric Elle - neg</vt:lpstr>
      <vt:lpstr>LoFric Hydro-Kit - neg</vt:lpstr>
      <vt:lpstr>Navina - neg</vt:lpstr>
      <vt:lpstr>Navina Smart - neg</vt:lpstr>
      <vt:lpstr>Navina Classic - neg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2021-06-16T16:20:20Z</dcterms:created>
  <dcterms:modified xsi:type="dcterms:W3CDTF">2022-09-30T07:50:41Z</dcterms:modified>
</cp:coreProperties>
</file>