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 id="2147483669" r:id="rId5"/>
    <p:sldMasterId id="2147483673" r:id="rId6"/>
    <p:sldMasterId id="2147483677" r:id="rId7"/>
    <p:sldMasterId id="2147483741" r:id="rId8"/>
    <p:sldMasterId id="2147483665" r:id="rId9"/>
    <p:sldMasterId id="2147483681" r:id="rId10"/>
    <p:sldMasterId id="2147483685" r:id="rId11"/>
    <p:sldMasterId id="2147483689" r:id="rId12"/>
    <p:sldMasterId id="2147483693" r:id="rId13"/>
    <p:sldMasterId id="2147483697" r:id="rId14"/>
    <p:sldMasterId id="2147483701" r:id="rId15"/>
    <p:sldMasterId id="2147483705" r:id="rId16"/>
    <p:sldMasterId id="2147483746" r:id="rId17"/>
    <p:sldMasterId id="2147483709" r:id="rId18"/>
    <p:sldMasterId id="2147483713" r:id="rId19"/>
    <p:sldMasterId id="2147483717" r:id="rId20"/>
    <p:sldMasterId id="2147483721" r:id="rId21"/>
  </p:sldMasterIdLst>
  <p:notesMasterIdLst>
    <p:notesMasterId r:id="rId57"/>
  </p:notesMasterIdLst>
  <p:handoutMasterIdLst>
    <p:handoutMasterId r:id="rId58"/>
  </p:handoutMasterIdLst>
  <p:sldIdLst>
    <p:sldId id="262" r:id="rId22"/>
    <p:sldId id="264" r:id="rId23"/>
    <p:sldId id="265" r:id="rId24"/>
    <p:sldId id="298"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6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63" autoAdjust="0"/>
  </p:normalViewPr>
  <p:slideViewPr>
    <p:cSldViewPr snapToGrid="0">
      <p:cViewPr varScale="1">
        <p:scale>
          <a:sx n="56" d="100"/>
          <a:sy n="56" d="100"/>
        </p:scale>
        <p:origin x="1068" y="22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7/20/2022</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‹N°›</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7/20/2022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‹N°›</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noProof="0" dirty="0">
                <a:ea typeface="Calibri"/>
                <a:cs typeface="Calibri"/>
                <a:sym typeface="Calibri"/>
              </a:rPr>
              <a:t>Il est essentiel que le patient ait une bonne connaissance de l'anatomie et de la physiologie des voies urinaires et qu'il comprenne bien l'intérêt de son traitement. L'utilisation de photos et d'illustrations pour visualiser aide souvent. Un guide d'utilisation peut être un bon moyen pour le patient d'en savoir plus sur la thérapie avant ou après la visite. </a:t>
            </a:r>
          </a:p>
          <a:p>
            <a:pPr marL="0" lvl="0" indent="0" algn="l" rtl="0">
              <a:spcBef>
                <a:spcPts val="0"/>
              </a:spcBef>
              <a:spcAft>
                <a:spcPts val="0"/>
              </a:spcAft>
              <a:buNone/>
            </a:pPr>
            <a:r>
              <a:rPr lang="fr-FR" noProof="0" dirty="0">
                <a:ea typeface="Calibri"/>
                <a:cs typeface="Calibri"/>
                <a:sym typeface="Calibri"/>
              </a:rPr>
              <a:t>Complications : informez le patient de la différence entre une bactériurie asymptomatique (ABU) et une infection urinaire symptomatique, avec ses symptômes caractéristiques tels que l'urgenturie, la fièvre, la douleur et l'hématurie. De nombreux utilisateurs de SIP présentent une ABU, mais cela ne nécessite normalement pas de traitement.  </a:t>
            </a:r>
          </a:p>
          <a:p>
            <a:pPr marL="0" lvl="0" indent="0" algn="l" rtl="0">
              <a:spcBef>
                <a:spcPts val="0"/>
              </a:spcBef>
              <a:spcAft>
                <a:spcPts val="0"/>
              </a:spcAft>
              <a:buNone/>
            </a:pPr>
            <a:r>
              <a:rPr lang="fr-FR" noProof="0" dirty="0">
                <a:ea typeface="Calibri"/>
                <a:cs typeface="Calibri"/>
                <a:sym typeface="Calibri"/>
              </a:rPr>
              <a:t>Il est important de bien expliquer au patient comment manipuler les sondes et le reste du matériel. Afin d'assurer une bonne observance dans le temps, une éducation et un suivi structurés et pédagogiques du traitement sont nécessaires. Prévoyez que la première visite dure environ 60 minutes.</a:t>
            </a:r>
            <a:r>
              <a:rPr lang="en-US" noProof="0" dirty="0">
                <a:ea typeface="Calibri"/>
                <a:cs typeface="Calibri"/>
                <a:sym typeface="Calibri"/>
              </a:rPr>
              <a:t> </a:t>
            </a:r>
          </a:p>
          <a:p>
            <a:pPr marL="0" lvl="0" indent="0" algn="l" rtl="0">
              <a:spcBef>
                <a:spcPts val="0"/>
              </a:spcBef>
              <a:spcAft>
                <a:spcPts val="0"/>
              </a:spcAft>
              <a:buNone/>
            </a:pPr>
            <a:endParaRPr lang="en-US" noProof="0" dirty="0">
              <a:ea typeface="Calibri"/>
              <a:cs typeface="Calibri"/>
              <a:sym typeface="Calibri"/>
            </a:endParaRPr>
          </a:p>
          <a:p>
            <a:pPr marL="0" lvl="0" indent="0" algn="l" rtl="0">
              <a:spcBef>
                <a:spcPts val="0"/>
              </a:spcBef>
              <a:spcAft>
                <a:spcPts val="0"/>
              </a:spcAft>
              <a:buNone/>
            </a:pPr>
            <a:endParaRPr lang="en-US" noProof="0"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noProof="0" dirty="0">
                <a:solidFill>
                  <a:srgbClr val="000000"/>
                </a:solidFill>
              </a:rPr>
              <a:t>Comme le montrent les études, il est très important de bien informer les patients avant qu'ils ne commencent à utiliser le CIC, et il est également important d'assurer un bon suivi.</a:t>
            </a:r>
          </a:p>
          <a:p>
            <a:pPr marL="0" lvl="0" indent="0" algn="l" rtl="0">
              <a:spcBef>
                <a:spcPts val="0"/>
              </a:spcBef>
              <a:spcAft>
                <a:spcPts val="0"/>
              </a:spcAft>
              <a:buNone/>
            </a:pPr>
            <a:r>
              <a:rPr lang="fr-FR" sz="1200" b="0" noProof="0" dirty="0">
                <a:solidFill>
                  <a:srgbClr val="000000"/>
                </a:solidFill>
              </a:rPr>
              <a:t>Wellspect propose un large éventail de matériel d'information afin d'aider le patient à prendre un bon départ :</a:t>
            </a:r>
          </a:p>
          <a:p>
            <a:pPr marL="0" lvl="0" indent="0" algn="l" rtl="0">
              <a:spcBef>
                <a:spcPts val="0"/>
              </a:spcBef>
              <a:spcAft>
                <a:spcPts val="0"/>
              </a:spcAft>
              <a:buNone/>
            </a:pPr>
            <a:r>
              <a:rPr lang="fr-FR" sz="1200" b="0" noProof="0" dirty="0">
                <a:solidFill>
                  <a:srgbClr val="000000"/>
                </a:solidFill>
              </a:rPr>
              <a:t>guides d'utilisation pour les hommes, les femmes, les patients souffrant d'une lésion médullaire, l'HBP, la SEP et la maladie de Parkinson - ces guides sont également disponibles sous forme de livres électroniques.</a:t>
            </a:r>
          </a:p>
          <a:p>
            <a:pPr marL="0" lvl="0" indent="0" algn="l" rtl="0">
              <a:spcBef>
                <a:spcPts val="0"/>
              </a:spcBef>
              <a:spcAft>
                <a:spcPts val="0"/>
              </a:spcAft>
              <a:buNone/>
            </a:pPr>
            <a:r>
              <a:rPr lang="fr-FR" sz="1200" b="0" noProof="0" dirty="0">
                <a:solidFill>
                  <a:srgbClr val="000000"/>
                </a:solidFill>
              </a:rPr>
              <a:t>Veuillez remplir et remettre la carte d'identité qui aide l'utilisateur lors des contacts avec les services de santé. Elle est également utile en voyage. </a:t>
            </a:r>
          </a:p>
          <a:p>
            <a:pPr marL="0" lvl="0" indent="0" algn="l" rtl="0">
              <a:spcBef>
                <a:spcPts val="0"/>
              </a:spcBef>
              <a:spcAft>
                <a:spcPts val="0"/>
              </a:spcAft>
              <a:buNone/>
            </a:pPr>
            <a:r>
              <a:rPr lang="fr-FR" sz="1200" b="0" noProof="0" dirty="0">
                <a:solidFill>
                  <a:srgbClr val="000000"/>
                </a:solidFill>
              </a:rPr>
              <a:t>Sur Wellspect.fr, vous trouverez du matériel et des informations tels que :</a:t>
            </a:r>
          </a:p>
          <a:p>
            <a:pPr marL="171450" lvl="0" indent="-171450" algn="l" rtl="0">
              <a:spcBef>
                <a:spcPts val="0"/>
              </a:spcBef>
              <a:spcAft>
                <a:spcPts val="0"/>
              </a:spcAft>
              <a:buFont typeface="Arial" panose="020B0604020202020204" pitchFamily="34" charset="0"/>
              <a:buChar char="•"/>
            </a:pPr>
            <a:r>
              <a:rPr lang="fr-FR" sz="1200" b="0" noProof="0" dirty="0">
                <a:solidFill>
                  <a:srgbClr val="000000"/>
                </a:solidFill>
              </a:rPr>
              <a:t>Informations sur les produits</a:t>
            </a:r>
          </a:p>
          <a:p>
            <a:pPr marL="171450" lvl="0" indent="-171450" algn="l" rtl="0">
              <a:spcBef>
                <a:spcPts val="0"/>
              </a:spcBef>
              <a:spcAft>
                <a:spcPts val="0"/>
              </a:spcAft>
              <a:buFont typeface="Arial" panose="020B0604020202020204" pitchFamily="34" charset="0"/>
              <a:buChar char="•"/>
            </a:pPr>
            <a:r>
              <a:rPr lang="fr-FR" sz="1200" b="0" noProof="0" dirty="0">
                <a:solidFill>
                  <a:srgbClr val="000000"/>
                </a:solidFill>
              </a:rPr>
              <a:t>Films d'instruction des témoignages et bien plus encore...</a:t>
            </a:r>
            <a:endParaRPr lang="en-US" sz="1200" b="0" noProof="0" dirty="0">
              <a:solidFill>
                <a:srgbClr val="000000"/>
              </a:solidFill>
            </a:endParaRPr>
          </a:p>
          <a:p>
            <a:pPr marL="0" lvl="0" indent="0" algn="l" rtl="0">
              <a:spcBef>
                <a:spcPts val="0"/>
              </a:spcBef>
              <a:spcAft>
                <a:spcPts val="0"/>
              </a:spcAft>
              <a:buNone/>
            </a:pPr>
            <a:endParaRPr lang="en-US" sz="1200" b="0" noProof="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en-US" sz="1200" b="0" noProof="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rPr>
              <a:t>Comme le montrent les études, il est très important de bien informer les patients avant qu'ils ne commencent à utiliser le SIP et d'effectuer un suivi complet.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rPr>
              <a:t>Il existe du matériel pour vous aider à enseigner le SIP, tel 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rPr>
              <a:t>Pour les hommes et les femmes, contenant du matériel pour vous aider, en tant que prescripteur, à expliquer la thérapie SIP, des images anatomiques et d'autres informations utiles à passer en revue avec le patient avant de commencer à utiliser SIP.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rPr>
              <a:t>Liste de contrôle : comme support lors de l'enseignement du SIP.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rPr>
              <a:t>Ce matériel peut être commandé auprès de Wellspect - soit par l'intermédiaire de votre représentant commercial, soit sur notre site Web.</a:t>
            </a: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kern="0" dirty="0">
                <a:solidFill>
                  <a:srgbClr val="FFFFFF"/>
                </a:solidFill>
                <a:latin typeface="Calibri" panose="020F0502020204030204" pitchFamily="34" charset="0"/>
                <a:ea typeface="Calibri"/>
                <a:cs typeface="Calibri" panose="020F0502020204030204" pitchFamily="34" charset="0"/>
                <a:sym typeface="Calibri"/>
              </a:rPr>
              <a:t>Une toilette génitale n’est pas recommandée avant chaque sondage. Par contre, il est recommandé une hygiène des mains avant chaque sondage. De plus, il est fortement recommandé de ne pas utiliser de désinfectants pour se nettoyer les mains ni le méat urinaire</a:t>
            </a:r>
            <a:endParaRPr kumimoji="0" lang="en-US" sz="1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Trouvez une position qui convient au patient - debout ou assis. </a:t>
            </a:r>
          </a:p>
          <a:p>
            <a:pPr marL="228600" lvl="0" indent="-228600" algn="l" rtl="0">
              <a:spcBef>
                <a:spcPts val="0"/>
              </a:spcBef>
              <a:spcAft>
                <a:spcPts val="0"/>
              </a:spcAft>
              <a:buFont typeface="+mj-lt"/>
              <a:buAutoNum type="arabicPeriod"/>
            </a:pPr>
            <a:r>
              <a:rPr lang="fr-FR" dirty="0"/>
              <a:t>Il est important de tenir le pénis vers le haut, en direction de l'estomac, lorsque la sonde est insérée, afin de redresser l'angle de l'urètre. </a:t>
            </a:r>
          </a:p>
          <a:p>
            <a:pPr marL="228600" lvl="0" indent="-228600" algn="l" rtl="0">
              <a:spcBef>
                <a:spcPts val="0"/>
              </a:spcBef>
              <a:spcAft>
                <a:spcPts val="0"/>
              </a:spcAft>
              <a:buFont typeface="+mj-lt"/>
              <a:buAutoNum type="arabicPeriod"/>
            </a:pPr>
            <a:r>
              <a:rPr lang="fr-FR" dirty="0"/>
              <a:t>Insérez lentement la sonde dans l'urètre. Lorsque l'urine commence à s'écouler, insérez la sonde de quelques centimètres supplémentaires. </a:t>
            </a:r>
          </a:p>
          <a:p>
            <a:pPr marL="228600" lvl="0" indent="-228600" algn="l" rtl="0">
              <a:spcBef>
                <a:spcPts val="0"/>
              </a:spcBef>
              <a:spcAft>
                <a:spcPts val="0"/>
              </a:spcAft>
              <a:buFont typeface="+mj-lt"/>
              <a:buAutoNum type="arabicPeriod"/>
            </a:pPr>
            <a:r>
              <a:rPr lang="fr-FR" dirty="0"/>
              <a:t>Maintenez le pénis dans sa position normale lorsque l'urine commence à s'écouler par la sonde. Lorsque l'urine cesse de s'écouler, retirez lentement la sonde, attendez s'il y a encore de l'urine qui coule par la sonde. </a:t>
            </a:r>
          </a:p>
          <a:p>
            <a:pPr marL="228600" lvl="0" indent="-228600" algn="l" rtl="0">
              <a:spcBef>
                <a:spcPts val="0"/>
              </a:spcBef>
              <a:spcAft>
                <a:spcPts val="0"/>
              </a:spcAft>
              <a:buFont typeface="+mj-lt"/>
              <a:buAutoNum type="arabicPeriod"/>
            </a:pPr>
            <a:r>
              <a:rPr lang="fr-FR" dirty="0"/>
              <a:t>Lorsque vous savez que la vessie est vide, pliez la sonde ou placez un doigt sur le connecteur avant de retirer la sonde, créant ainsi un vide qui garantit que les dernières gouttes restent à l'intérieur de la sonde.</a:t>
            </a:r>
            <a:endParaRPr lang="en-US"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dirty="0">
                <a:solidFill>
                  <a:schemeClr val="dk1"/>
                </a:solidFill>
                <a:latin typeface="Calibri"/>
                <a:cs typeface="Calibri"/>
                <a:sym typeface="Calibri"/>
              </a:rPr>
              <a:t>Trouvez une position appropriée.</a:t>
            </a:r>
          </a:p>
          <a:p>
            <a:pPr marL="228600" lvl="0" indent="-228600" algn="l" rtl="0">
              <a:spcBef>
                <a:spcPts val="0"/>
              </a:spcBef>
              <a:spcAft>
                <a:spcPts val="0"/>
              </a:spcAft>
              <a:buFont typeface="+mj-lt"/>
              <a:buAutoNum type="arabicPeriod"/>
            </a:pPr>
            <a:r>
              <a:rPr lang="fr-FR" sz="1200" b="0" i="0" u="none" strike="noStrike" dirty="0">
                <a:solidFill>
                  <a:schemeClr val="dk1"/>
                </a:solidFill>
                <a:latin typeface="Calibri"/>
                <a:cs typeface="Calibri"/>
                <a:sym typeface="Calibri"/>
              </a:rPr>
              <a:t>Poussez le bassin en avant, écartez les lèvres, soulevez un peu vers le haut avec une main pour trouver l'urètre. Au début, il peut être utile d'utiliser un miroir pour trouver l'urètre. Après un peu de pratique, les femmes sont généralement capables de localiser l'orifice urétral avec leurs doigts sans avoir besoin d'utiliser un miroir.</a:t>
            </a:r>
          </a:p>
          <a:p>
            <a:pPr marL="228600" lvl="0" indent="-228600" algn="l" rtl="0">
              <a:spcBef>
                <a:spcPts val="0"/>
              </a:spcBef>
              <a:spcAft>
                <a:spcPts val="0"/>
              </a:spcAft>
              <a:buFont typeface="+mj-lt"/>
              <a:buAutoNum type="arabicPeriod"/>
            </a:pPr>
            <a:r>
              <a:rPr lang="fr-FR" sz="1200" b="0" i="0" u="none" strike="noStrike" dirty="0">
                <a:solidFill>
                  <a:schemeClr val="dk1"/>
                </a:solidFill>
                <a:latin typeface="Calibri"/>
                <a:cs typeface="Calibri"/>
                <a:sym typeface="Calibri"/>
              </a:rPr>
              <a:t>Insérez lentement la sonde dans l'urètre.</a:t>
            </a:r>
          </a:p>
          <a:p>
            <a:pPr marL="228600" lvl="0" indent="-228600" algn="l" rtl="0">
              <a:spcBef>
                <a:spcPts val="0"/>
              </a:spcBef>
              <a:spcAft>
                <a:spcPts val="0"/>
              </a:spcAft>
              <a:buFont typeface="+mj-lt"/>
              <a:buAutoNum type="arabicPeriod"/>
            </a:pPr>
            <a:r>
              <a:rPr lang="fr-FR" sz="1200" b="0" i="0" u="none" strike="noStrike" dirty="0">
                <a:solidFill>
                  <a:schemeClr val="dk1"/>
                </a:solidFill>
                <a:latin typeface="Calibri"/>
                <a:cs typeface="Calibri"/>
                <a:sym typeface="Calibri"/>
              </a:rPr>
              <a:t>Lorsque l'urine commence à s'écouler, insérez la sonde de quelques centimètres supplémentaires. Lorsque l'urine cesse de s'écouler, retirez lentement la sonde, faites une pause s'il y a encore de l'urine qui passe par la sonde. </a:t>
            </a:r>
          </a:p>
          <a:p>
            <a:pPr marL="228600" lvl="0" indent="-228600" algn="l" rtl="0">
              <a:spcBef>
                <a:spcPts val="0"/>
              </a:spcBef>
              <a:spcAft>
                <a:spcPts val="0"/>
              </a:spcAft>
              <a:buFont typeface="+mj-lt"/>
              <a:buAutoNum type="arabicPeriod"/>
            </a:pPr>
            <a:r>
              <a:rPr lang="fr-FR" sz="1200" b="0" i="0" u="none" strike="noStrike" dirty="0">
                <a:solidFill>
                  <a:schemeClr val="dk1"/>
                </a:solidFill>
                <a:latin typeface="Calibri"/>
                <a:cs typeface="Calibri"/>
                <a:sym typeface="Calibri"/>
              </a:rPr>
              <a:t>Lorsque vous savez que la vessie est vide, pliez la sonde ou placez un doigt sur le connecteur avant de retirer la sonde, créant ainsi un vide qui garantit que les dernières gouttes restent à l'intérieur de la sonde.</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noProof="0" dirty="0"/>
              <a:t>Une bonne connaissance du produit est très importante. Le patient doit savoir comment manipuler le produit et être sûr que son approvisionnement en produits est assuré. Le choix d’une sonde adaptée au mode de vie et aux besoins de l'utilisateur est extrêmement important pour garantir la meilleure observance possible.</a:t>
            </a:r>
            <a:endParaRPr lang="en-US" noProof="0"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Sécurité prouvée dans le temps : y a-t-il des preuves cliniques pour la sonde qui est censée être utilisée pendant un certain temps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Surface hydrophile pour un confort optimal et un risque réduit de traumatisme urétral pendant toute la procédure de sondage. La sonde présente-t-elle une surface hydrophile qui est préservée lors de l'insertion et du retrait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Suffisamment flexible pour ne pas endommager l'urètre et provoquer des saignements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La longueur correcte de la sonde est importante pour vider complètement la vessie et réduire le risque d'infection.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Le diamètre/la circonférence de la sonde est également importante, généralement CH 12-14, pour assurer une vidange rapide et efficace de la vessie.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Une poignée offrant une bonne prise en main, sûre et hygiénique.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L'adaptation au mode de vie du patient signifie généralement que vous utilisez différentes sondes en fonction de la situation dans laquelle se trouve le patient - par exemple, à la maison, en voyage, au travail, en formation, etc.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Le choix du cathéter doit être adapté à l'individu ainsi qu'à la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dirty="0">
                <a:solidFill>
                  <a:schemeClr val="dk1"/>
                </a:solidFill>
                <a:latin typeface="Calibri"/>
                <a:ea typeface="Calibri"/>
                <a:cs typeface="Calibri"/>
                <a:sym typeface="Calibri"/>
              </a:rPr>
              <a:t>Des sondages personnalisés.</a:t>
            </a:r>
          </a:p>
          <a:p>
            <a:pPr marL="0" lvl="0" indent="0" algn="l" rtl="0">
              <a:spcBef>
                <a:spcPts val="0"/>
              </a:spcBef>
              <a:spcAft>
                <a:spcPts val="0"/>
              </a:spcAft>
              <a:buNone/>
            </a:pPr>
            <a:r>
              <a:rPr lang="fr-FR" sz="1200" b="0" i="0" u="none" strike="noStrike" dirty="0">
                <a:solidFill>
                  <a:schemeClr val="dk1"/>
                </a:solidFill>
                <a:latin typeface="Calibri"/>
                <a:ea typeface="Calibri"/>
                <a:cs typeface="Calibri"/>
                <a:sym typeface="Calibri"/>
              </a:rPr>
              <a:t>Une pression </a:t>
            </a:r>
            <a:r>
              <a:rPr lang="fr-FR" sz="1200" b="0" i="0" u="none" strike="noStrike" dirty="0" err="1">
                <a:solidFill>
                  <a:schemeClr val="dk1"/>
                </a:solidFill>
                <a:latin typeface="Calibri"/>
                <a:ea typeface="Calibri"/>
                <a:cs typeface="Calibri"/>
                <a:sym typeface="Calibri"/>
              </a:rPr>
              <a:t>intravésicale</a:t>
            </a:r>
            <a:r>
              <a:rPr lang="fr-FR" sz="1200" b="0" i="0" u="none" strike="noStrike" dirty="0">
                <a:solidFill>
                  <a:schemeClr val="dk1"/>
                </a:solidFill>
                <a:latin typeface="Calibri"/>
                <a:ea typeface="Calibri"/>
                <a:cs typeface="Calibri"/>
                <a:sym typeface="Calibri"/>
              </a:rPr>
              <a:t> élevée réduit le flux sanguin dans la muqueuse de la vessie, ce qui augmente le risque d'infections urinaires. Par conséquent, la quantité d'urine ne doit pas dépasser 400 ml à un moment donné - c'est-à-dire la quantité sondée et celle expulsée naturellement. Le délai entre deux sondages est également important pour réduire les infections. En cas de rétention totale, il est important d'atteindre une fréquence de sondage de 4 à 6 fois par jour. Demandez au patient de remplir un calendrier mictionnel avec son volume d'urine TOTAL (sondé et expulsé naturellement) et de l'apporter lors du suivi. Il est également important que le patient comprenne l'importance d'adapter la fréquence des sondage à l'apport en liquide - plus d'apports = plus de sondages !</a:t>
            </a:r>
          </a:p>
          <a:p>
            <a:pPr marL="0" lvl="0" indent="0" algn="l" rtl="0">
              <a:spcBef>
                <a:spcPts val="0"/>
              </a:spcBef>
              <a:spcAft>
                <a:spcPts val="0"/>
              </a:spcAft>
              <a:buNone/>
            </a:pPr>
            <a:r>
              <a:rPr lang="fr-FR" sz="1200" b="0" i="0" u="none" strike="noStrike" dirty="0">
                <a:solidFill>
                  <a:schemeClr val="dk1"/>
                </a:solidFill>
                <a:latin typeface="Calibri"/>
                <a:ea typeface="Calibri"/>
                <a:cs typeface="Calibri"/>
                <a:sym typeface="Calibri"/>
              </a:rPr>
              <a:t>Si le patient ne peut pas sentir le remplissage de la vessie, il est important de procéder à des sondages à intervalles réguliers. Habituellement, le SIP n'est pas effectué pendant la nuit, alors gardez un œil sur la quantité d'urine le matin lors du premier suivi. Si elle est importante, il peut être judicieux de dire au patient de réduire sa consommation de liquides le soir.</a:t>
            </a: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b="1" noProof="0" dirty="0"/>
              <a:t>Se crisper : </a:t>
            </a:r>
            <a:r>
              <a:rPr lang="fr-FR" b="0" noProof="0" dirty="0"/>
              <a:t>essayez de trouver une position détendue et confortable lorsque vous effectuez le SIP.</a:t>
            </a:r>
          </a:p>
          <a:p>
            <a:pPr marL="0" lvl="0" indent="0" algn="l" rtl="0">
              <a:spcBef>
                <a:spcPts val="0"/>
              </a:spcBef>
              <a:spcAft>
                <a:spcPts val="0"/>
              </a:spcAft>
              <a:buNone/>
            </a:pPr>
            <a:r>
              <a:rPr lang="fr-FR" b="1" noProof="0" dirty="0"/>
              <a:t>Douleurs et picotements : </a:t>
            </a:r>
            <a:r>
              <a:rPr lang="fr-FR" b="0" noProof="0" dirty="0"/>
              <a:t>à la ménopause, de nombreuses femmes souffrent de sécheresse des muqueuses dans la zone génitale, ce qui peut provoquer des douleurs et des irritations. Les œstrogènes locaux ont souvent un bon effet sur ce phénomène. Au début du SIP, il est fréquent de voir un peu de sang sur la sonde ou dans l'urine. C'est parce que l'urètre est irrité et que la muqueuse n'est pas habituée à la sonde. L'utilisation d'une sonde à faible (ou nulle) osmolalité peut aggraver la situation en provoquant des douleurs et des saignements - dans ce cas, changez de sonde. N'oubliez pas qu'une infection urinaire provoque souvent des douleurs et/ou des saignements.</a:t>
            </a:r>
          </a:p>
          <a:p>
            <a:pPr marL="0" lvl="0" indent="0" algn="l" rtl="0">
              <a:spcBef>
                <a:spcPts val="0"/>
              </a:spcBef>
              <a:spcAft>
                <a:spcPts val="0"/>
              </a:spcAft>
              <a:buNone/>
            </a:pPr>
            <a:r>
              <a:rPr lang="fr-FR" b="1" noProof="0" dirty="0"/>
              <a:t>Trouver le méat urétral : </a:t>
            </a:r>
            <a:r>
              <a:rPr lang="fr-FR" b="0" noProof="0" dirty="0"/>
              <a:t>un miroir et un bon éclairage au début du SIP aident à trouver l'ouverture urétrale.</a:t>
            </a:r>
          </a:p>
          <a:p>
            <a:pPr marL="0" lvl="0" indent="0" algn="l" rtl="0">
              <a:spcBef>
                <a:spcPts val="0"/>
              </a:spcBef>
              <a:spcAft>
                <a:spcPts val="0"/>
              </a:spcAft>
              <a:buNone/>
            </a:pPr>
            <a:r>
              <a:rPr lang="fr-FR" b="1" noProof="0" dirty="0"/>
              <a:t>Difficulté à insérer la sonde : </a:t>
            </a:r>
            <a:r>
              <a:rPr lang="fr-FR" b="0" noProof="0" dirty="0"/>
              <a:t>il est parfois difficile de faire passer la sonde par le sphincter (cela peut être dû à une </a:t>
            </a:r>
            <a:r>
              <a:rPr lang="fr-FR" b="0" noProof="0" dirty="0" err="1"/>
              <a:t>dyssynergie</a:t>
            </a:r>
            <a:r>
              <a:rPr lang="fr-FR" b="0" noProof="0" dirty="0"/>
              <a:t> vésico-sphinctérienne). Prendre une grande inspiration ou tousser peut aider le sphincter à se détendre.</a:t>
            </a:r>
          </a:p>
          <a:p>
            <a:pPr marL="0" lvl="0" indent="0" algn="l" rtl="0">
              <a:spcBef>
                <a:spcPts val="0"/>
              </a:spcBef>
              <a:spcAft>
                <a:spcPts val="0"/>
              </a:spcAft>
              <a:buNone/>
            </a:pPr>
            <a:r>
              <a:rPr lang="fr-FR" b="1" noProof="0" dirty="0"/>
              <a:t>Grossesse : </a:t>
            </a:r>
            <a:r>
              <a:rPr lang="fr-FR" b="0" noProof="0" dirty="0"/>
              <a:t>le risque d'infection urinaire est accru pendant la grossesse, en partie à cause des effets hormonaux (diminution du tonus musculaire des parois urétrales, ralentissement du passage de l'urine et augmentation du volume dans la vessie), en partie par un impact mécanique de l'utérus sur l'uretère droit. Pendant la grossesse, une sonde plus longue peut être utile en raison de la modification des "conditions anatomiques".</a:t>
            </a:r>
            <a:r>
              <a:rPr lang="en-US" b="0" noProof="0" dirty="0"/>
              <a:t> </a:t>
            </a:r>
            <a:endParaRPr lang="en-US" b="1" noProof="0" dirty="0"/>
          </a:p>
          <a:p>
            <a:pPr marL="0" lvl="0" indent="0" algn="l" rtl="0">
              <a:spcBef>
                <a:spcPts val="0"/>
              </a:spcBef>
              <a:spcAft>
                <a:spcPts val="0"/>
              </a:spcAft>
              <a:buNone/>
            </a:pPr>
            <a:endParaRPr lang="en-US" b="1" noProof="0" dirty="0"/>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Vous pouvez commander des aides techniques comme les miroirs, les pinces de préhension auprès de Wellspect.</a:t>
            </a:r>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noProof="0" dirty="0">
                <a:solidFill>
                  <a:schemeClr val="dk1"/>
                </a:solidFill>
                <a:latin typeface="Calibri"/>
                <a:ea typeface="Calibri"/>
                <a:cs typeface="Calibri"/>
                <a:sym typeface="Calibri"/>
              </a:rPr>
              <a:t>Les infections urinaires (IU) sont un problème pour de nombreux utilisateurs de sondes et pour les patients souffrant de différentes affections altérant leur capacité à vider leur vessie. Lorsque les bactéries se développent et se reproduisent, elles se fixent à la muqueuse de la vessie et il est très difficile/impossible pour le système immunitaire de les détruire. Lorsque cela se produit, vous souffrez d'une infection urinaire et le corps réagit par différents symptômes tels que la fièvre. Une infection urinaire est une infection bactérienne qui touche n'importe quelle partie des voies urinaires. La bactériurie asymptomatique (BAU) signifie la présence de bactéries dans l'urine, mais sans symptômes de l'appareil urinaire. La présence d'un nombre accru de bactéries dans l'urine sans symptômes ne signifie PAS que vous avez une infection urinaire. Le traitement de ces bactéries par des antibiotiques peut augmenter le risque de voir des bactéries plus "méchantes" provoquer des symptômes plus graves. Une résistance peut se développer en éliminant des bactéries par une mauvaise utilisation des antibiotiques. Soyez minutieux et prélevez toujours un échantillon d'urine lorsque vous soupçonnez une infection urinaire. </a:t>
            </a:r>
            <a:endParaRPr lang="en-US" sz="1200" b="0" i="0" u="none" strike="noStrike" noProof="0" dirty="0">
              <a:solidFill>
                <a:schemeClr val="dk1"/>
              </a:solidFill>
              <a:latin typeface="Calibri"/>
              <a:ea typeface="Calibri"/>
              <a:cs typeface="Calibri"/>
              <a:sym typeface="Calibri"/>
            </a:endParaRPr>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noProof="0" dirty="0">
                <a:solidFill>
                  <a:schemeClr val="dk1"/>
                </a:solidFill>
                <a:latin typeface="Calibri"/>
                <a:ea typeface="Calibri"/>
                <a:cs typeface="Calibri"/>
                <a:sym typeface="Calibri"/>
              </a:rPr>
              <a:t>Have a look at the micturition chart regarding frequency and volume. Check catheterization technique and what the hand hygiene is like. Choice of catheters and non-touch technique when catheterizing can have a pre-emptive effect. Use an ultrasound to make sure the bladder is empty after CIC. Rule out bladder stones causing the infections – some bacteria are more prone to forming stones, such as Klebsiella and Proteus. Constipation can increase the risk of UTI by complicating bladder emptying since the bowel presses against the bladder. The frail mucous membranes of menopause can also increase the risk of UTIs. Assess the possibility of using local estrogen. </a:t>
            </a:r>
          </a:p>
          <a:p>
            <a:pPr marL="0" lvl="0" indent="0" algn="l" rtl="0">
              <a:spcBef>
                <a:spcPts val="0"/>
              </a:spcBef>
              <a:spcAft>
                <a:spcPts val="0"/>
              </a:spcAft>
              <a:buNone/>
            </a:pPr>
            <a:endParaRPr lang="en-US" sz="1200" b="0" i="0" u="none" strike="noStrike" kern="1200" noProof="0" dirty="0">
              <a:solidFill>
                <a:schemeClr val="dk1"/>
              </a:solidFill>
              <a:latin typeface="Calibri"/>
              <a:ea typeface="Calibri"/>
              <a:cs typeface="Calibri"/>
              <a:sym typeface="Calibri"/>
            </a:endParaRPr>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dirty="0"/>
              <a:t>Indiquer sur l’ordonnance:</a:t>
            </a:r>
          </a:p>
          <a:p>
            <a:pPr marL="171450" lvl="0" indent="-171450" algn="l" rtl="0">
              <a:spcBef>
                <a:spcPts val="0"/>
              </a:spcBef>
              <a:spcAft>
                <a:spcPts val="0"/>
              </a:spcAft>
              <a:buFont typeface="Arial" panose="020B0604020202020204" pitchFamily="34" charset="0"/>
              <a:buChar char="•"/>
            </a:pPr>
            <a:r>
              <a:rPr lang="fr-FR" b="0" dirty="0"/>
              <a:t>le nom/la marque de la sonde, possible de préciser « non substituable »</a:t>
            </a:r>
          </a:p>
          <a:p>
            <a:pPr marL="171450" lvl="0" indent="-171450" algn="l" rtl="0">
              <a:spcBef>
                <a:spcPts val="0"/>
              </a:spcBef>
              <a:spcAft>
                <a:spcPts val="0"/>
              </a:spcAft>
              <a:buFont typeface="Arial" panose="020B0604020202020204" pitchFamily="34" charset="0"/>
              <a:buChar char="•"/>
            </a:pPr>
            <a:r>
              <a:rPr lang="fr-FR" b="0" dirty="0"/>
              <a:t>La CH</a:t>
            </a:r>
          </a:p>
          <a:p>
            <a:pPr marL="171450" lvl="0" indent="-171450" algn="l" rtl="0">
              <a:spcBef>
                <a:spcPts val="0"/>
              </a:spcBef>
              <a:spcAft>
                <a:spcPts val="0"/>
              </a:spcAft>
              <a:buFont typeface="Arial" panose="020B0604020202020204" pitchFamily="34" charset="0"/>
              <a:buChar char="•"/>
            </a:pPr>
            <a:r>
              <a:rPr lang="fr-FR" b="0" dirty="0"/>
              <a:t>Le nombre de sondage par jour</a:t>
            </a:r>
          </a:p>
          <a:p>
            <a:pPr marL="171450" lvl="0" indent="-171450" algn="l" rtl="0">
              <a:spcBef>
                <a:spcPts val="0"/>
              </a:spcBef>
              <a:spcAft>
                <a:spcPts val="0"/>
              </a:spcAft>
              <a:buFont typeface="Arial" panose="020B0604020202020204" pitchFamily="34" charset="0"/>
              <a:buChar char="•"/>
            </a:pPr>
            <a:r>
              <a:rPr lang="fr-FR" b="0" dirty="0"/>
              <a:t>La durée, maximum 12 mois</a:t>
            </a:r>
            <a:endParaRPr b="0" dirty="0"/>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noProof="0" dirty="0">
                <a:solidFill>
                  <a:prstClr val="black"/>
                </a:solidFill>
              </a:rPr>
              <a:t>Les études soulignent l'importance de l'éducation, du soutien émotionnel et psychologique, mais aussi du suivi régulier afin d'optimiser l'observance dans le temps. Le moment et le mode d'évaluation varient d'un patient à l'autre. L'intégration du SIP dans la vie quotidienne peut être difficile, le patient peut avoir besoin d'un soutien continu par une personne à contacter. Le patient doit se voir proposer un suivi proche de la séance d’éducation, environ 2 à 3 jours, afin de s'assurer qu'il comprend et réalise le SIP sans problème. Cette évaluation peut se faire par téléphone ou en consultation. Le traitement peut nécessiter des modifications au fil du temps, par exemple l'urine résiduelle et/ou la sensibilité peuvent changer rapidement. </a:t>
            </a:r>
            <a:endParaRPr lang="en-US" sz="1200" b="0" noProof="0" dirty="0">
              <a:solidFill>
                <a:prstClr val="black"/>
              </a:solidFill>
            </a:endParaRPr>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fr-FR" sz="1200" i="0" noProof="0" dirty="0">
                <a:solidFill>
                  <a:prstClr val="black"/>
                </a:solidFill>
              </a:rPr>
              <a:t>L'observance est un facteur clé du résultat clinique. Un patient qui se sent impliqué dans le processus de décision et qui peut influencer son traitement, avec une thérapie qui fonctionne dans la vie en général, sera plus enclin à suivre la thérapie et, par conséquent, à obtenir un bon résultat clinique. Le SIP et le choix des produits doivent être adaptés à la vie quotidienne de l'utilisateur. Un facteur décisif est de savoir si les produits sont faciles à utiliser et permettent un sondage facile et sans effort. Le choix de la sonde doit être accompagné : les patients préfèrent les sondes hydrophiles avec des propriétés telles que le confort, la facilité d'utilisation et la prévention des infections. L'initiation à la thérapie et le suivi sont importants : les études montrent que l'éducation, le soutien émotionnel et psychologique et le suivi régulier sont essentiels pour optimiser l'observance dans le temps.</a:t>
            </a:r>
            <a:r>
              <a:rPr lang="en-US" sz="1200" i="0" noProof="0" dirty="0">
                <a:solidFill>
                  <a:prstClr val="black"/>
                </a:solidFill>
              </a:rPr>
              <a:t> </a:t>
            </a:r>
          </a:p>
          <a:p>
            <a:pPr marL="0" indent="0" defTabSz="931774">
              <a:buFont typeface="Arial" panose="020B0604020202020204" pitchFamily="34" charset="0"/>
              <a:buNone/>
              <a:defRPr/>
            </a:pPr>
            <a:endParaRPr lang="en-US" sz="1200" i="0" noProof="0" dirty="0">
              <a:solidFill>
                <a:prstClr val="black"/>
              </a:solidFill>
            </a:endParaRPr>
          </a:p>
          <a:p>
            <a:pPr marL="0" indent="0" defTabSz="931774">
              <a:buFont typeface="Arial" panose="020B0604020202020204" pitchFamily="34" charset="0"/>
              <a:buNone/>
              <a:defRPr/>
            </a:pPr>
            <a:endParaRPr lang="en-US"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noProof="0" dirty="0"/>
              <a:t>Recommandations pour un programme d’enseignement et revue </a:t>
            </a:r>
            <a:r>
              <a:rPr lang="en-US" noProof="0" dirty="0"/>
              <a:t>de la </a:t>
            </a:r>
            <a:r>
              <a:rPr lang="fr-FR" noProof="0" dirty="0"/>
              <a:t>littérature</a:t>
            </a:r>
            <a:r>
              <a:rPr lang="en-US" noProof="0" dirty="0"/>
              <a:t> par Le Breton</a:t>
            </a: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kern="1200" noProof="0" dirty="0">
                <a:solidFill>
                  <a:schemeClr val="tx1"/>
                </a:solidFill>
                <a:effectLst/>
                <a:latin typeface="+mn-lt"/>
                <a:ea typeface="+mn-ea"/>
                <a:cs typeface="+mn-cs"/>
              </a:rPr>
              <a:t>Le cathétérisme à demeure est une procédure invasive, qui passe soit par la paroi abdominale (sus-pubienne), soit par l'urètre et dont la vidange est continue. Les infections urinaires associées aux sondes sont la complication la plus courante de toutes les sondes. Le SIP est réputé réduire le risque d'infection par rapport au sondage à demeure - par exemple, une réduction de 20 % après une courte utilisation postopératoire. Le SIP permet un retour plus rapide à la vidange normale de la vessie, ce qui réduit la durée d'hospitalisation après l'opération. </a:t>
            </a:r>
          </a:p>
          <a:p>
            <a:pPr marL="0" lvl="0" indent="0" algn="l" rtl="0">
              <a:spcBef>
                <a:spcPts val="0"/>
              </a:spcBef>
              <a:spcAft>
                <a:spcPts val="0"/>
              </a:spcAft>
              <a:buNone/>
            </a:pPr>
            <a:r>
              <a:rPr lang="fr-FR" sz="1200" b="0" kern="1200" noProof="0" dirty="0">
                <a:solidFill>
                  <a:schemeClr val="tx1"/>
                </a:solidFill>
                <a:effectLst/>
                <a:latin typeface="+mn-lt"/>
                <a:ea typeface="+mn-ea"/>
                <a:cs typeface="+mn-cs"/>
              </a:rPr>
              <a:t>Biofilm entourant la SAD (Sonde à demeure) : les patients portant une SAD sont souvent sujets à la bactériurie, malgré de bons soins. Les bactéries se fixent à la surface des sondes, formant un biofilm, ce qui rend le traitement plus difficile car les antibiotiques ne peuvent pas pénétrer ce biofilm. Certaines bactéries, généralement </a:t>
            </a:r>
            <a:r>
              <a:rPr lang="fr-FR" sz="1200" b="0" i="1" kern="1200" noProof="0" dirty="0" err="1">
                <a:solidFill>
                  <a:schemeClr val="tx1"/>
                </a:solidFill>
                <a:effectLst/>
                <a:latin typeface="+mn-lt"/>
                <a:ea typeface="+mn-ea"/>
                <a:cs typeface="+mn-cs"/>
              </a:rPr>
              <a:t>Protesu</a:t>
            </a:r>
            <a:r>
              <a:rPr lang="fr-FR" sz="1200" b="0" i="1" kern="1200" noProof="0" dirty="0">
                <a:solidFill>
                  <a:schemeClr val="tx1"/>
                </a:solidFill>
                <a:effectLst/>
                <a:latin typeface="+mn-lt"/>
                <a:ea typeface="+mn-ea"/>
                <a:cs typeface="+mn-cs"/>
              </a:rPr>
              <a:t> Mirabilis</a:t>
            </a:r>
            <a:r>
              <a:rPr lang="fr-FR" sz="1200" b="0" kern="1200" noProof="0" dirty="0">
                <a:solidFill>
                  <a:schemeClr val="tx1"/>
                </a:solidFill>
                <a:effectLst/>
                <a:latin typeface="+mn-lt"/>
                <a:ea typeface="+mn-ea"/>
                <a:cs typeface="+mn-cs"/>
              </a:rPr>
              <a:t>, possèdent une enzyme appelée uréase qui peut décomposer l'urée en ammoniac, ce qui augmente le pH de l'urine. Des cristaux de magnésium et de phosphate de calcium peuvent se former sur les surfaces des sondes et dans l'urine, pour finalement former des concrétions urinaires, ce qui rend le traitement des infections urinaires plus difficile. Près de 10 % des sténoses sont causées par des SAD, en raison de la forme en S de l'urètre masculin. Les fuites sont souvent la conséquence de l'irritation de la vessie causée par la sonde qui peut provoquer de puissantes contractions de la vessie.</a:t>
            </a:r>
            <a:endParaRPr lang="en-US" sz="1200" noProof="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fr-FR" sz="1200" b="0" noProof="0" dirty="0">
                <a:solidFill>
                  <a:schemeClr val="dk1"/>
                </a:solidFill>
                <a:latin typeface="+mn-lt"/>
                <a:ea typeface="Calibri"/>
                <a:cs typeface="Calibri"/>
                <a:sym typeface="Calibri"/>
              </a:rPr>
              <a:t>Le SIP est très proche de la vidange normale de la vessie, préservant ainsi la fonction rénale. Il a également des effets positifs sur le bas appareil urinaire, atténuant les symptômes dans cette zone et améliorant la qualité de vie. Le SIP permet des relations sexuelles sans fuites ni inconfort.</a:t>
            </a:r>
            <a:endParaRPr lang="en-US" sz="1200" noProof="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noProof="0" dirty="0"/>
              <a:t>Le SIP est une méthode sûre et efficace qui consiste à vider régulièrement la vessie à l'aide d'une sonde urinaire à usage unique, soit par le patient lui-même, soit par une autre personne qui l’aide. Le Dr Jack Lapides a établi dans les années 1970 qu'il était plus important de vider régulièrement la vessie que d'effectuer la procédure de manière stérile. Il a introduit le terme SIP, qui est aujourd'hui considéré comme la règle d'or pour traiter la rétention urinaire. Le fait de toujours considérer le SIP comme un premier choix avant d'envisager l'utilisation d’une SAD est étayé par des études et des preuves scientifiques. </a:t>
            </a:r>
            <a:endParaRPr lang="en-US" noProof="0" dirty="0"/>
          </a:p>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a:p>
            <a:pPr marL="0" lvl="0" indent="0" algn="l" rtl="0">
              <a:spcBef>
                <a:spcPts val="0"/>
              </a:spcBef>
              <a:spcAft>
                <a:spcPts val="0"/>
              </a:spcAft>
              <a:buNone/>
            </a:pPr>
            <a:endParaRPr lang="en-US" noProof="0"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fr-FR" noProof="0" dirty="0"/>
              <a:t>La moelle épinière et le cerveau jouent un rôle important dans les problèmes urinaires liés aux maladies neurogènes. Lorsque les nerfs sont endommagés, il devient plus difficile pour les signaux entre le cerveau et la partie de la moelle épinière qui contrôle les organes urinaires d'atteindre leur destination. Il peut en résulter des fuites et la vessie ne se vide pas complètement lors de la miction, car le sphincter de l'urètre ne s'ouvre pas lorsque la vessie se contracte (</a:t>
            </a:r>
            <a:r>
              <a:rPr lang="fr-FR" noProof="0" dirty="0" err="1"/>
              <a:t>dyssynergie</a:t>
            </a:r>
            <a:r>
              <a:rPr lang="fr-FR" noProof="0" dirty="0"/>
              <a:t> vésico-sphinctérienne) pour évacuer l'urine. Si la lésion se situe au niveau ou en dessous de S2-S4, le détrusor est généralement trop faible pour expulser l'urine. </a:t>
            </a:r>
          </a:p>
          <a:p>
            <a:pPr marL="457200" lvl="1" indent="0" algn="l" rtl="0">
              <a:spcBef>
                <a:spcPts val="0"/>
              </a:spcBef>
              <a:spcAft>
                <a:spcPts val="0"/>
              </a:spcAft>
              <a:buClr>
                <a:schemeClr val="dk1"/>
              </a:buClr>
              <a:buSzPts val="1200"/>
              <a:buFont typeface="Arial"/>
              <a:buNone/>
            </a:pPr>
            <a:r>
              <a:rPr lang="fr-FR" noProof="0" dirty="0"/>
              <a:t>Dans la sclérose en plaques, le transfert inadéquat des impulsions nerveuses peut entraîner une urine résiduelle.</a:t>
            </a:r>
          </a:p>
          <a:p>
            <a:pPr marL="457200" lvl="1" indent="0" algn="l" rtl="0">
              <a:spcBef>
                <a:spcPts val="0"/>
              </a:spcBef>
              <a:spcAft>
                <a:spcPts val="0"/>
              </a:spcAft>
              <a:buClr>
                <a:schemeClr val="dk1"/>
              </a:buClr>
              <a:buSzPts val="1200"/>
              <a:buFont typeface="Arial"/>
              <a:buNone/>
            </a:pPr>
            <a:r>
              <a:rPr lang="fr-FR" noProof="0" dirty="0"/>
              <a:t>Dans le cas d'une lésion ou d'une maladie affectant la moelle épinière, les symptômes varient selon que la lésion se situe en dessous ou au-dessus de S2-S4 et selon que la lésion est complète ou non.</a:t>
            </a:r>
          </a:p>
          <a:p>
            <a:pPr marL="457200" lvl="1" indent="0" algn="l" rtl="0">
              <a:spcBef>
                <a:spcPts val="0"/>
              </a:spcBef>
              <a:spcAft>
                <a:spcPts val="0"/>
              </a:spcAft>
              <a:buClr>
                <a:schemeClr val="dk1"/>
              </a:buClr>
              <a:buSzPts val="1200"/>
              <a:buFont typeface="Arial"/>
              <a:buNone/>
            </a:pPr>
            <a:r>
              <a:rPr lang="fr-FR" noProof="0" dirty="0"/>
              <a:t>Dans la maladie de Parkinson, le symptôme le plus courant est l'hyperactivité du détrusor, avec ou sans urine résiduelle.</a:t>
            </a:r>
          </a:p>
          <a:p>
            <a:pPr marL="457200" lvl="1" indent="0" algn="l" rtl="0">
              <a:spcBef>
                <a:spcPts val="0"/>
              </a:spcBef>
              <a:spcAft>
                <a:spcPts val="0"/>
              </a:spcAft>
              <a:buClr>
                <a:schemeClr val="dk1"/>
              </a:buClr>
              <a:buSzPts val="1200"/>
              <a:buFont typeface="Arial"/>
              <a:buNone/>
            </a:pPr>
            <a:r>
              <a:rPr lang="fr-FR" noProof="0" dirty="0"/>
              <a:t>Dans la neuropathie diabétique affectant la vessie, l'atteinte des nerfs périphériques peut réduire la conscience du remplissage de la vessie et altérer la capacité à vider la vessie.</a:t>
            </a: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fr-FR" noProof="0" dirty="0"/>
              <a:t>La raison la plus fréquente de l'obstruction chez l'homme adulte est l'HBP, qui peut entraîner une rétention urinaire ou une urine résiduelle. Un affaiblissement du détrusor ou une vessie atone se traduit par un impact mécanique sur les muscles de la vessie et une innervation périphérique par extension. Il se peut que vous ayez du mal à détecter le moment où il est temps de vider votre vessie et que vous n'ayez pas non plus la puissance nécessaire pour expulser l'urine. Lorsque vous êtes traité par des médicaments, par exemple le Botox pour l'hyperactivité vésicale, le sondage peut être la meilleure solution pour assurer une vidange complète de la vessie. D'autres produits pharmaceutiques, tels que les anticholinergiques et les antipsychotiques, peuvent entraîner une faiblesse du détrusor. De même, la constipation peut compliquer la vidange de la vessie, car les intestins exercent une pression sur la vessie.</a:t>
            </a:r>
            <a:endParaRPr lang="en-US" noProof="0"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personnel soignant doit documenter l'évaluation et l'analyse de l'autosoin dans le dossier du patient. Il est important que la personne qui procède à l'évaluation rende compte de sa position. L'étendue de la documentation varie selon les cas et la complexité de l'évaluation. Le dossier du patient doit contenir les informations nécessaires à une prise en charge correcte et sûre du patient et les informations nécessaires concernant les mesures prises. </a:t>
            </a:r>
            <a:endParaRPr lang="en-US" dirty="0"/>
          </a:p>
          <a:p>
            <a:pPr marL="0" lvl="0" indent="0" algn="l" rtl="0">
              <a:spcBef>
                <a:spcPts val="0"/>
              </a:spcBef>
              <a:spcAft>
                <a:spcPts val="0"/>
              </a:spcAft>
              <a:buNone/>
            </a:pP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‹N°›</a:t>
            </a:fld>
            <a:endParaRPr lang="en-US"/>
          </a:p>
        </p:txBody>
      </p:sp>
    </p:spTree>
    <p:extLst>
      <p:ext uri="{BB962C8B-B14F-4D97-AF65-F5344CB8AC3E}">
        <p14:creationId xmlns:p14="http://schemas.microsoft.com/office/powerpoint/2010/main" val="925260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3.sv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 id="2147483726" r:id="rId5"/>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86F44E3-CEEE-D84A-A06A-71C6F2F186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CF2771-F00C-4F26-9786-5599D7B5D593}"/>
              </a:ext>
            </a:extLst>
          </p:cNvPr>
          <p:cNvSpPr>
            <a:spLocks noGrp="1"/>
          </p:cNvSpPr>
          <p:nvPr>
            <p:ph type="title"/>
          </p:nvPr>
        </p:nvSpPr>
        <p:spPr>
          <a:xfrm>
            <a:off x="214801" y="2137400"/>
            <a:ext cx="5626769" cy="2237455"/>
          </a:xfrm>
        </p:spPr>
        <p:txBody>
          <a:bodyPr>
            <a:noAutofit/>
          </a:bodyPr>
          <a:lstStyle/>
          <a:p>
            <a:pPr lvl="0">
              <a:spcBef>
                <a:spcPts val="0"/>
              </a:spcBef>
              <a:defRPr/>
            </a:pPr>
            <a:r>
              <a:rPr lang="en-US" b="1" kern="0" dirty="0">
                <a:solidFill>
                  <a:schemeClr val="bg1"/>
                </a:solidFill>
                <a:cs typeface="Calibri"/>
                <a:sym typeface="Calibri"/>
              </a:rPr>
              <a:t>Information pour </a:t>
            </a:r>
            <a:r>
              <a:rPr lang="en-US" b="1" kern="0" dirty="0" err="1">
                <a:solidFill>
                  <a:schemeClr val="bg1"/>
                </a:solidFill>
                <a:cs typeface="Calibri"/>
                <a:sym typeface="Calibri"/>
              </a:rPr>
              <a:t>personnes</a:t>
            </a:r>
            <a:r>
              <a:rPr lang="en-US" b="1" kern="0" dirty="0">
                <a:solidFill>
                  <a:schemeClr val="bg1"/>
                </a:solidFill>
                <a:cs typeface="Calibri"/>
                <a:sym typeface="Calibri"/>
              </a:rPr>
              <a:t> </a:t>
            </a:r>
            <a:r>
              <a:rPr lang="en-US" b="1" kern="0" dirty="0" err="1">
                <a:solidFill>
                  <a:schemeClr val="bg1"/>
                </a:solidFill>
                <a:cs typeface="Calibri"/>
                <a:sym typeface="Calibri"/>
              </a:rPr>
              <a:t>devant</a:t>
            </a:r>
            <a:r>
              <a:rPr lang="en-US" b="1" kern="0" dirty="0">
                <a:solidFill>
                  <a:schemeClr val="bg1"/>
                </a:solidFill>
                <a:cs typeface="Calibri"/>
                <a:sym typeface="Calibri"/>
              </a:rPr>
              <a:t> </a:t>
            </a:r>
            <a:r>
              <a:rPr lang="en-US" b="1" kern="0" dirty="0" err="1">
                <a:solidFill>
                  <a:schemeClr val="bg1"/>
                </a:solidFill>
                <a:cs typeface="Calibri"/>
                <a:sym typeface="Calibri"/>
              </a:rPr>
              <a:t>enseigner</a:t>
            </a:r>
            <a:r>
              <a:rPr lang="en-US" b="1" kern="0" dirty="0">
                <a:solidFill>
                  <a:schemeClr val="bg1"/>
                </a:solidFill>
                <a:cs typeface="Calibri"/>
                <a:sym typeface="Calibri"/>
              </a:rPr>
              <a:t> le Sondage Intermittent Propre (SIP)</a:t>
            </a:r>
            <a:endParaRPr lang="sv-SE" b="1" dirty="0">
              <a:solidFill>
                <a:schemeClr val="bg1"/>
              </a:solidFill>
            </a:endParaRPr>
          </a:p>
        </p:txBody>
      </p:sp>
      <p:sp>
        <p:nvSpPr>
          <p:cNvPr id="6" name="Freeform 5">
            <a:extLst>
              <a:ext uri="{FF2B5EF4-FFF2-40B4-BE49-F238E27FC236}">
                <a16:creationId xmlns:a16="http://schemas.microsoft.com/office/drawing/2014/main" id="{18ACA0AD-CA8F-BB47-BBD4-6C3E2802DFE4}"/>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67F743AE-13B7-524B-9491-4926A516C7E2}"/>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ruta 7">
            <a:extLst>
              <a:ext uri="{FF2B5EF4-FFF2-40B4-BE49-F238E27FC236}">
                <a16:creationId xmlns:a16="http://schemas.microsoft.com/office/drawing/2014/main" id="{D68B38E8-EC80-9A48-A205-A7F5F8359BCA}"/>
              </a:ext>
            </a:extLst>
          </p:cNvPr>
          <p:cNvSpPr txBox="1"/>
          <p:nvPr/>
        </p:nvSpPr>
        <p:spPr>
          <a:xfrm>
            <a:off x="4283242" y="-561474"/>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838200" y="762485"/>
            <a:ext cx="10515600" cy="1160204"/>
          </a:xfrm>
          <a:prstGeom prst="rect">
            <a:avLst/>
          </a:prstGeom>
          <a:noFill/>
          <a:ln>
            <a:noFill/>
          </a:ln>
        </p:spPr>
        <p:txBody>
          <a:bodyPr spcFirstLastPara="1" wrap="square" lIns="91425" tIns="45700" rIns="91425" bIns="45700" anchor="ctr" anchorCtr="0">
            <a:normAutofit/>
          </a:bodyPr>
          <a:lstStyle/>
          <a:p>
            <a:pPr lvl="0">
              <a:buSzPts val="3600"/>
            </a:pPr>
            <a:r>
              <a:rPr lang="en-US" dirty="0"/>
              <a:t>Le SIP </a:t>
            </a:r>
            <a:r>
              <a:rPr lang="en-US" dirty="0" err="1"/>
              <a:t>est</a:t>
            </a:r>
            <a:r>
              <a:rPr lang="en-US" dirty="0"/>
              <a:t> à la </a:t>
            </a:r>
            <a:r>
              <a:rPr lang="en-US" dirty="0" err="1"/>
              <a:t>fois</a:t>
            </a:r>
            <a:r>
              <a:rPr lang="en-US" dirty="0"/>
              <a:t> un </a:t>
            </a:r>
            <a:r>
              <a:rPr lang="en-US" dirty="0" err="1"/>
              <a:t>traitement</a:t>
            </a:r>
            <a:r>
              <a:rPr lang="en-US" dirty="0"/>
              <a:t> medical et un </a:t>
            </a:r>
            <a:r>
              <a:rPr lang="en-US" dirty="0" err="1"/>
              <a:t>autosoin</a:t>
            </a:r>
            <a:endParaRPr lang="en-US" dirty="0"/>
          </a:p>
        </p:txBody>
      </p:sp>
      <p:sp>
        <p:nvSpPr>
          <p:cNvPr id="274" name="Google Shape;274;p16"/>
          <p:cNvSpPr txBox="1"/>
          <p:nvPr/>
        </p:nvSpPr>
        <p:spPr>
          <a:xfrm>
            <a:off x="349770" y="6447960"/>
            <a:ext cx="4038285" cy="215403"/>
          </a:xfrm>
          <a:prstGeom prst="rect">
            <a:avLst/>
          </a:prstGeom>
          <a:noFill/>
          <a:ln>
            <a:noFill/>
          </a:ln>
        </p:spPr>
        <p:txBody>
          <a:bodyPr spcFirstLastPara="1" wrap="square" lIns="91425" tIns="45700" rIns="91425" bIns="4570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dirty="0">
                <a:ln>
                  <a:noFill/>
                </a:ln>
                <a:solidFill>
                  <a:srgbClr val="000000"/>
                </a:solidFill>
                <a:effectLst/>
                <a:uLnTx/>
                <a:uFillTx/>
                <a:latin typeface="Calibri"/>
                <a:ea typeface="Calibri"/>
                <a:cs typeface="Calibri"/>
                <a:sym typeface="Calibri"/>
              </a:rPr>
              <a:t>1.3 </a:t>
            </a:r>
            <a:r>
              <a:rPr kumimoji="0" lang="en-US" sz="800" b="0" u="none" strike="noStrike" kern="0" cap="none" spc="0" normalizeH="0" baseline="0" dirty="0" err="1">
                <a:ln>
                  <a:noFill/>
                </a:ln>
                <a:solidFill>
                  <a:srgbClr val="000000"/>
                </a:solidFill>
                <a:effectLst/>
                <a:uLnTx/>
                <a:uFillTx/>
                <a:latin typeface="Calibri"/>
                <a:ea typeface="Calibri"/>
                <a:cs typeface="Calibri"/>
                <a:sym typeface="Calibri"/>
              </a:rPr>
              <a:t>kap</a:t>
            </a:r>
            <a:r>
              <a:rPr kumimoji="0" lang="en-US" sz="800" b="0" u="none" strike="noStrike" kern="0" cap="none" spc="0" normalizeH="0" baseline="0" dirty="0">
                <a:ln>
                  <a:noFill/>
                </a:ln>
                <a:solidFill>
                  <a:srgbClr val="000000"/>
                </a:solidFill>
                <a:effectLst/>
                <a:uLnTx/>
                <a:uFillTx/>
                <a:latin typeface="Calibri"/>
                <a:ea typeface="Calibri"/>
                <a:cs typeface="Calibri"/>
                <a:sym typeface="Calibri"/>
              </a:rPr>
              <a:t>. 6 § </a:t>
            </a:r>
            <a:r>
              <a:rPr kumimoji="0" lang="en-US" sz="800" b="0" u="none" strike="noStrike" kern="0" cap="none" spc="0" normalizeH="0" baseline="0" dirty="0" err="1">
                <a:ln>
                  <a:noFill/>
                </a:ln>
                <a:solidFill>
                  <a:srgbClr val="000000"/>
                </a:solidFill>
                <a:effectLst/>
                <a:uLnTx/>
                <a:uFillTx/>
                <a:latin typeface="Calibri"/>
                <a:ea typeface="Calibri"/>
                <a:cs typeface="Calibri"/>
                <a:sym typeface="Calibri"/>
              </a:rPr>
              <a:t>patientdatalagen</a:t>
            </a:r>
            <a:r>
              <a:rPr kumimoji="0" lang="en-US" sz="800" b="0" u="none" strike="noStrike" kern="0" cap="none" spc="0" normalizeH="0" baseline="0" dirty="0">
                <a:ln>
                  <a:noFill/>
                </a:ln>
                <a:solidFill>
                  <a:srgbClr val="000000"/>
                </a:solidFill>
                <a:effectLst/>
                <a:uLnTx/>
                <a:uFillTx/>
                <a:latin typeface="Calibri"/>
                <a:ea typeface="Calibri"/>
                <a:cs typeface="Calibri"/>
                <a:sym typeface="Calibri"/>
              </a:rPr>
              <a:t> (2008:355).</a:t>
            </a:r>
            <a:endParaRPr kumimoji="0" lang="en-US" sz="800" b="0" u="none" strike="noStrike" kern="0" cap="none" spc="0" normalizeH="0" baseline="0" dirty="0">
              <a:ln>
                <a:noFill/>
              </a:ln>
              <a:solidFill>
                <a:srgbClr val="000000"/>
              </a:solidFill>
              <a:effectLst/>
              <a:uLnTx/>
              <a:uFillTx/>
              <a:latin typeface="Arial"/>
              <a:cs typeface="Arial"/>
              <a:sym typeface="Arial"/>
            </a:endParaRPr>
          </a:p>
        </p:txBody>
      </p:sp>
      <p:sp>
        <p:nvSpPr>
          <p:cNvPr id="3" name="Platshållare för text 2">
            <a:extLst>
              <a:ext uri="{FF2B5EF4-FFF2-40B4-BE49-F238E27FC236}">
                <a16:creationId xmlns:a16="http://schemas.microsoft.com/office/drawing/2014/main" id="{87779CA8-F2F3-074E-AD7C-DD46783D655E}"/>
              </a:ext>
            </a:extLst>
          </p:cNvPr>
          <p:cNvSpPr>
            <a:spLocks noGrp="1"/>
          </p:cNvSpPr>
          <p:nvPr>
            <p:ph type="body" idx="1"/>
          </p:nvPr>
        </p:nvSpPr>
        <p:spPr>
          <a:xfrm>
            <a:off x="838201" y="2073600"/>
            <a:ext cx="8560980" cy="3425157"/>
          </a:xfrm>
        </p:spPr>
        <p:txBody>
          <a:bodyPr>
            <a:normAutofit/>
          </a:bodyPr>
          <a:lstStyle/>
          <a:p>
            <a:pPr>
              <a:lnSpc>
                <a:spcPct val="100000"/>
              </a:lnSpc>
            </a:pPr>
            <a:r>
              <a:rPr lang="fr-FR" dirty="0"/>
              <a:t>La capacité individuelle d'autosoins doit être évaluée et documentée. </a:t>
            </a:r>
          </a:p>
          <a:p>
            <a:pPr>
              <a:lnSpc>
                <a:spcPct val="100000"/>
              </a:lnSpc>
            </a:pPr>
            <a:r>
              <a:rPr lang="fr-FR" dirty="0"/>
              <a:t>Le patient ou le soignant doit être informé des exigences en matière d'autosoins.</a:t>
            </a:r>
            <a:endParaRPr lang="en-US" dirty="0"/>
          </a:p>
        </p:txBody>
      </p:sp>
    </p:spTree>
    <p:extLst>
      <p:ext uri="{BB962C8B-B14F-4D97-AF65-F5344CB8AC3E}">
        <p14:creationId xmlns:p14="http://schemas.microsoft.com/office/powerpoint/2010/main" val="126444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5" name="Rektangel med klippt och rundat hörn 4">
            <a:extLst>
              <a:ext uri="{FF2B5EF4-FFF2-40B4-BE49-F238E27FC236}">
                <a16:creationId xmlns:a16="http://schemas.microsoft.com/office/drawing/2014/main" id="{9A223793-4432-4745-8427-698014AE9205}"/>
              </a:ext>
            </a:extLst>
          </p:cNvPr>
          <p:cNvSpPr/>
          <p:nvPr/>
        </p:nvSpPr>
        <p:spPr>
          <a:xfrm>
            <a:off x="371475" y="1826545"/>
            <a:ext cx="11475968" cy="4536000"/>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a:ln>
                <a:noFill/>
              </a:ln>
              <a:solidFill>
                <a:srgbClr val="FFFFFF"/>
              </a:solidFill>
              <a:effectLst/>
              <a:uLnTx/>
              <a:uFillTx/>
              <a:latin typeface="Arial"/>
              <a:ea typeface="+mn-ea"/>
              <a:cs typeface="+mn-cs"/>
              <a:sym typeface="Arial"/>
            </a:endParaRPr>
          </a:p>
        </p:txBody>
      </p:sp>
      <p:pic>
        <p:nvPicPr>
          <p:cNvPr id="7" name="Bildobjekt 6">
            <a:extLst>
              <a:ext uri="{FF2B5EF4-FFF2-40B4-BE49-F238E27FC236}">
                <a16:creationId xmlns:a16="http://schemas.microsoft.com/office/drawing/2014/main" id="{E2BC0120-C663-2641-B6C5-0CC9F095FC9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a:ext>
            </a:extLst>
          </a:blip>
          <a:srcRect b="-1"/>
          <a:stretch/>
        </p:blipFill>
        <p:spPr>
          <a:xfrm>
            <a:off x="5761736" y="1826545"/>
            <a:ext cx="6044096" cy="4537076"/>
          </a:xfrm>
          <a:prstGeom prst="snipRoundRect">
            <a:avLst>
              <a:gd name="adj1" fmla="val 0"/>
              <a:gd name="adj2" fmla="val 0"/>
            </a:avLst>
          </a:prstGeom>
        </p:spPr>
      </p:pic>
      <p:sp>
        <p:nvSpPr>
          <p:cNvPr id="247" name="Google Shape;247;p13"/>
          <p:cNvSpPr txBox="1">
            <a:spLocks noGrp="1"/>
          </p:cNvSpPr>
          <p:nvPr>
            <p:ph type="title"/>
          </p:nvPr>
        </p:nvSpPr>
        <p:spPr>
          <a:xfrm>
            <a:off x="847270" y="746971"/>
            <a:ext cx="10515600" cy="1223493"/>
          </a:xfrm>
          <a:prstGeom prst="rect">
            <a:avLst/>
          </a:prstGeom>
          <a:noFill/>
          <a:ln>
            <a:noFill/>
          </a:ln>
        </p:spPr>
        <p:txBody>
          <a:bodyPr spcFirstLastPara="1" wrap="square" lIns="91425" tIns="45700" rIns="91425" bIns="45700" anchor="ctr" anchorCtr="0">
            <a:normAutofit/>
          </a:bodyPr>
          <a:lstStyle/>
          <a:p>
            <a:pPr lvl="0">
              <a:buSzPts val="3600"/>
            </a:pPr>
            <a:r>
              <a:rPr lang="en-US" dirty="0" err="1"/>
              <a:t>Etapes</a:t>
            </a:r>
            <a:r>
              <a:rPr lang="en-US" dirty="0"/>
              <a:t> </a:t>
            </a:r>
            <a:r>
              <a:rPr lang="en-US" dirty="0" err="1"/>
              <a:t>avant</a:t>
            </a:r>
            <a:r>
              <a:rPr lang="en-US" dirty="0"/>
              <a:t> de </a:t>
            </a:r>
            <a:r>
              <a:rPr lang="en-US" dirty="0" err="1"/>
              <a:t>démarrer</a:t>
            </a:r>
            <a:r>
              <a:rPr lang="en-US" dirty="0"/>
              <a:t> le SIP</a:t>
            </a:r>
          </a:p>
        </p:txBody>
      </p:sp>
      <p:sp>
        <p:nvSpPr>
          <p:cNvPr id="248" name="Google Shape;248;p13"/>
          <p:cNvSpPr txBox="1">
            <a:spLocks noGrp="1"/>
          </p:cNvSpPr>
          <p:nvPr>
            <p:ph type="body" idx="1"/>
          </p:nvPr>
        </p:nvSpPr>
        <p:spPr>
          <a:xfrm>
            <a:off x="800099" y="2252497"/>
            <a:ext cx="4640001" cy="381204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95000"/>
              <a:buChar char="•"/>
            </a:pPr>
            <a:r>
              <a:rPr lang="en-US" dirty="0"/>
              <a:t>Prescription </a:t>
            </a:r>
            <a:r>
              <a:rPr lang="en-US" dirty="0" err="1"/>
              <a:t>médicale</a:t>
            </a:r>
            <a:endParaRPr lang="en-US" dirty="0"/>
          </a:p>
          <a:p>
            <a:pPr marL="228600" lvl="0" indent="-228600" algn="l" rtl="0">
              <a:lnSpc>
                <a:spcPct val="100000"/>
              </a:lnSpc>
              <a:spcBef>
                <a:spcPts val="1000"/>
              </a:spcBef>
              <a:spcAft>
                <a:spcPts val="0"/>
              </a:spcAft>
              <a:buClr>
                <a:schemeClr val="dk1"/>
              </a:buClr>
              <a:buSzPct val="95000"/>
              <a:buChar char="•"/>
            </a:pPr>
            <a:r>
              <a:rPr lang="en-US" dirty="0"/>
              <a:t>Consultation avec le patient</a:t>
            </a:r>
          </a:p>
          <a:p>
            <a:pPr marL="538163" lvl="1" indent="-269875">
              <a:lnSpc>
                <a:spcPct val="100000"/>
              </a:lnSpc>
              <a:buSzPct val="90000"/>
            </a:pPr>
            <a:r>
              <a:rPr lang="fr-FR" dirty="0"/>
              <a:t>Comprendre le problème de la vidange de la vessie </a:t>
            </a:r>
          </a:p>
          <a:p>
            <a:pPr marL="538163" lvl="1" indent="-269875">
              <a:lnSpc>
                <a:spcPct val="100000"/>
              </a:lnSpc>
              <a:buSzPct val="90000"/>
            </a:pPr>
            <a:r>
              <a:rPr lang="fr-FR" dirty="0"/>
              <a:t>Le patient a-t-il compris ce que signifie SIP en pratique et ses avantages ? </a:t>
            </a:r>
          </a:p>
          <a:p>
            <a:pPr marL="538163" lvl="1" indent="-269875">
              <a:lnSpc>
                <a:spcPct val="100000"/>
              </a:lnSpc>
              <a:buSzPct val="90000"/>
            </a:pPr>
            <a:r>
              <a:rPr lang="fr-FR" dirty="0"/>
              <a:t>Le patient a-t-il des inquiétudes/freins ? </a:t>
            </a:r>
          </a:p>
          <a:p>
            <a:pPr marL="538163" lvl="1" indent="-269875">
              <a:lnSpc>
                <a:spcPct val="100000"/>
              </a:lnSpc>
              <a:buSzPct val="90000"/>
            </a:pPr>
            <a:r>
              <a:rPr lang="fr-FR" dirty="0"/>
              <a:t>Le patient est-il motivé ?</a:t>
            </a:r>
          </a:p>
          <a:p>
            <a:pPr marL="538163" lvl="1" indent="-269875">
              <a:lnSpc>
                <a:spcPct val="100000"/>
              </a:lnSpc>
              <a:buSzPct val="90000"/>
            </a:pPr>
            <a:r>
              <a:rPr lang="fr-FR" dirty="0"/>
              <a:t>Donnez au patient suffisamment de temps pour surmonter ses craintes / inquiétudes.</a:t>
            </a:r>
            <a:endParaRPr lang="en-US" dirty="0"/>
          </a:p>
        </p:txBody>
      </p:sp>
      <p:sp>
        <p:nvSpPr>
          <p:cNvPr id="249" name="Google Shape;249;p13"/>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a:ln>
                <a:noFill/>
              </a:ln>
              <a:solidFill>
                <a:srgbClr val="2B55B4"/>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1C05DBD-2B94-43BA-A8CD-C33F39C93D57}"/>
              </a:ext>
            </a:extLst>
          </p:cNvPr>
          <p:cNvSpPr/>
          <p:nvPr/>
        </p:nvSpPr>
        <p:spPr>
          <a:xfrm>
            <a:off x="360000" y="6444000"/>
            <a:ext cx="6096000" cy="215444"/>
          </a:xfrm>
          <a:prstGeom prst="rect">
            <a:avLst/>
          </a:prstGeom>
        </p:spPr>
        <p:txBody>
          <a:bodyPr anchor="b">
            <a:spAutoFit/>
          </a:bodyPr>
          <a:lstStyle/>
          <a:p>
            <a:r>
              <a:rPr lang="en-US" sz="800" dirty="0">
                <a:solidFill>
                  <a:srgbClr val="010203"/>
                </a:solidFill>
                <a:latin typeface="Calibri" panose="020F0502020204030204" pitchFamily="34" charset="0"/>
                <a:cs typeface="Calibri" panose="020F0502020204030204" pitchFamily="34" charset="0"/>
              </a:rPr>
              <a:t>Lee, Sang Rim et al., Korean </a:t>
            </a:r>
            <a:r>
              <a:rPr lang="en-US" sz="800" dirty="0" err="1">
                <a:solidFill>
                  <a:srgbClr val="010203"/>
                </a:solidFill>
                <a:latin typeface="Calibri" panose="020F0502020204030204" pitchFamily="34" charset="0"/>
                <a:cs typeface="Calibri" panose="020F0502020204030204" pitchFamily="34" charset="0"/>
              </a:rPr>
              <a:t>Acad</a:t>
            </a:r>
            <a:r>
              <a:rPr lang="en-US" sz="800" dirty="0">
                <a:solidFill>
                  <a:srgbClr val="010203"/>
                </a:solidFill>
                <a:latin typeface="Calibri" panose="020F0502020204030204" pitchFamily="34" charset="0"/>
                <a:cs typeface="Calibri" panose="020F0502020204030204" pitchFamily="34" charset="0"/>
              </a:rPr>
              <a:t> Community Health </a:t>
            </a:r>
            <a:r>
              <a:rPr lang="en-US" sz="800" dirty="0" err="1">
                <a:solidFill>
                  <a:srgbClr val="010203"/>
                </a:solidFill>
                <a:latin typeface="Calibri" panose="020F0502020204030204" pitchFamily="34" charset="0"/>
                <a:cs typeface="Calibri" panose="020F0502020204030204" pitchFamily="34" charset="0"/>
              </a:rPr>
              <a:t>Nurs</a:t>
            </a:r>
            <a:r>
              <a:rPr lang="en-US" sz="800" dirty="0">
                <a:solidFill>
                  <a:srgbClr val="010203"/>
                </a:solidFill>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166896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17"/>
          <p:cNvSpPr txBox="1">
            <a:spLocks noGrp="1"/>
          </p:cNvSpPr>
          <p:nvPr>
            <p:ph type="title"/>
          </p:nvPr>
        </p:nvSpPr>
        <p:spPr>
          <a:xfrm>
            <a:off x="782445" y="746971"/>
            <a:ext cx="10515600" cy="1223493"/>
          </a:xfrm>
          <a:prstGeom prst="rect">
            <a:avLst/>
          </a:prstGeom>
          <a:noFill/>
          <a:ln>
            <a:noFill/>
          </a:ln>
        </p:spPr>
        <p:txBody>
          <a:bodyPr spcFirstLastPara="1" wrap="square" lIns="91425" tIns="45700" rIns="91425" bIns="45700" anchor="ctr" anchorCtr="0">
            <a:normAutofit/>
          </a:bodyPr>
          <a:lstStyle/>
          <a:p>
            <a:pPr>
              <a:buSzPts val="3600"/>
            </a:pPr>
            <a:r>
              <a:rPr lang="en-US" dirty="0"/>
              <a:t>Education SIP</a:t>
            </a:r>
          </a:p>
        </p:txBody>
      </p:sp>
      <p:sp>
        <p:nvSpPr>
          <p:cNvPr id="14" name="Platshållare för text 13">
            <a:extLst>
              <a:ext uri="{FF2B5EF4-FFF2-40B4-BE49-F238E27FC236}">
                <a16:creationId xmlns:a16="http://schemas.microsoft.com/office/drawing/2014/main" id="{32FC40EB-0F36-F74B-B040-2C3DB5F7566D}"/>
              </a:ext>
            </a:extLst>
          </p:cNvPr>
          <p:cNvSpPr>
            <a:spLocks noGrp="1"/>
          </p:cNvSpPr>
          <p:nvPr>
            <p:ph type="body" idx="1"/>
          </p:nvPr>
        </p:nvSpPr>
        <p:spPr>
          <a:xfrm>
            <a:off x="405114" y="1845871"/>
            <a:ext cx="11415411" cy="4508629"/>
          </a:xfrm>
        </p:spPr>
        <p:txBody>
          <a:bodyPr numCol="2" spcCol="144000">
            <a:noAutofit/>
          </a:bodyPr>
          <a:lstStyle/>
          <a:p>
            <a:pPr marL="266700" indent="-254000">
              <a:lnSpc>
                <a:spcPts val="2080"/>
              </a:lnSpc>
              <a:spcBef>
                <a:spcPts val="100"/>
              </a:spcBef>
            </a:pPr>
            <a:r>
              <a:rPr lang="en-US" sz="1800" b="1" dirty="0" err="1"/>
              <a:t>Préparation</a:t>
            </a:r>
            <a:r>
              <a:rPr lang="en-US" sz="1800" dirty="0"/>
              <a:t> </a:t>
            </a:r>
          </a:p>
          <a:p>
            <a:pPr marL="723900" lvl="1" indent="-254000">
              <a:lnSpc>
                <a:spcPts val="2080"/>
              </a:lnSpc>
              <a:spcBef>
                <a:spcPts val="100"/>
              </a:spcBef>
            </a:pPr>
            <a:r>
              <a:rPr lang="fr-FR" sz="1800" dirty="0"/>
              <a:t>Envisagez d'envoyer un catalogue mictionnel et/ou du matériel d'information, comme des guides d'utilisation, avant la réunion. </a:t>
            </a:r>
          </a:p>
          <a:p>
            <a:pPr marL="266700" indent="-254000">
              <a:lnSpc>
                <a:spcPts val="2080"/>
              </a:lnSpc>
              <a:spcBef>
                <a:spcPts val="100"/>
              </a:spcBef>
            </a:pPr>
            <a:r>
              <a:rPr lang="en-US" sz="1800" b="1" dirty="0"/>
              <a:t>Participation</a:t>
            </a:r>
            <a:r>
              <a:rPr lang="en-US" sz="1800" dirty="0"/>
              <a:t> </a:t>
            </a:r>
          </a:p>
          <a:p>
            <a:pPr marL="723900" lvl="1" indent="-254000">
              <a:lnSpc>
                <a:spcPts val="2080"/>
              </a:lnSpc>
              <a:spcBef>
                <a:spcPts val="100"/>
              </a:spcBef>
            </a:pPr>
            <a:r>
              <a:rPr lang="en-US" sz="1800" dirty="0"/>
              <a:t>Le patient </a:t>
            </a:r>
            <a:r>
              <a:rPr lang="en-US" sz="1800" dirty="0" err="1"/>
              <a:t>est</a:t>
            </a:r>
            <a:r>
              <a:rPr lang="en-US" sz="1800" dirty="0"/>
              <a:t> </a:t>
            </a:r>
            <a:r>
              <a:rPr lang="en-US" sz="1800" dirty="0" err="1"/>
              <a:t>informé</a:t>
            </a:r>
            <a:r>
              <a:rPr lang="en-US" sz="1800" dirty="0"/>
              <a:t> du diagnostic et de la </a:t>
            </a:r>
            <a:r>
              <a:rPr lang="en-US" sz="1800" dirty="0" err="1"/>
              <a:t>thérapie</a:t>
            </a:r>
            <a:r>
              <a:rPr lang="en-US" sz="1800" dirty="0"/>
              <a:t> </a:t>
            </a:r>
          </a:p>
          <a:p>
            <a:pPr marL="723900" lvl="1" indent="-254000">
              <a:lnSpc>
                <a:spcPts val="2080"/>
              </a:lnSpc>
              <a:spcBef>
                <a:spcPts val="100"/>
              </a:spcBef>
            </a:pPr>
            <a:r>
              <a:rPr lang="en-US" sz="1800" dirty="0" err="1"/>
              <a:t>Motivez</a:t>
            </a:r>
            <a:r>
              <a:rPr lang="en-US" sz="1800" dirty="0"/>
              <a:t>  </a:t>
            </a:r>
          </a:p>
          <a:p>
            <a:pPr marL="723900" lvl="1" indent="-254000">
              <a:lnSpc>
                <a:spcPts val="2080"/>
              </a:lnSpc>
              <a:spcBef>
                <a:spcPts val="100"/>
              </a:spcBef>
            </a:pPr>
            <a:r>
              <a:rPr lang="en-US" sz="1800" dirty="0" err="1"/>
              <a:t>Discutez</a:t>
            </a:r>
            <a:r>
              <a:rPr lang="en-US" sz="1800" dirty="0"/>
              <a:t> les </a:t>
            </a:r>
            <a:r>
              <a:rPr lang="en-US" sz="1800" dirty="0" err="1"/>
              <a:t>bénéfices</a:t>
            </a:r>
            <a:r>
              <a:rPr lang="en-US" sz="1800" dirty="0"/>
              <a:t> de la  </a:t>
            </a:r>
            <a:br>
              <a:rPr lang="en-US" sz="1800" dirty="0"/>
            </a:br>
            <a:r>
              <a:rPr lang="en-US" sz="1800" dirty="0" err="1"/>
              <a:t>thérapie</a:t>
            </a:r>
            <a:r>
              <a:rPr lang="en-US" sz="1800" dirty="0"/>
              <a:t> avec le patient </a:t>
            </a:r>
          </a:p>
          <a:p>
            <a:pPr marL="266700" indent="-254000">
              <a:lnSpc>
                <a:spcPts val="2080"/>
              </a:lnSpc>
              <a:spcBef>
                <a:spcPts val="0"/>
              </a:spcBef>
            </a:pPr>
            <a:r>
              <a:rPr lang="en-US" sz="1800" b="1" dirty="0" err="1"/>
              <a:t>Enseignement</a:t>
            </a:r>
            <a:r>
              <a:rPr lang="en-US" sz="1800" dirty="0"/>
              <a:t> </a:t>
            </a:r>
          </a:p>
          <a:p>
            <a:pPr marL="723900" lvl="1" indent="-254000">
              <a:lnSpc>
                <a:spcPts val="2080"/>
              </a:lnSpc>
              <a:spcBef>
                <a:spcPts val="100"/>
              </a:spcBef>
            </a:pPr>
            <a:r>
              <a:rPr lang="fr-FR" sz="1800" dirty="0"/>
              <a:t>Donnez des informations orales et écrites sur les voies urinaires et le SIP. Aidez-les à effectuer un SIP sous surveillance</a:t>
            </a:r>
          </a:p>
          <a:p>
            <a:pPr marL="469900" lvl="1" indent="0">
              <a:lnSpc>
                <a:spcPts val="2080"/>
              </a:lnSpc>
              <a:spcBef>
                <a:spcPts val="100"/>
              </a:spcBef>
              <a:buNone/>
            </a:pPr>
            <a:endParaRPr lang="en-US" sz="1800" dirty="0"/>
          </a:p>
          <a:p>
            <a:pPr marL="469900" lvl="1" indent="0">
              <a:lnSpc>
                <a:spcPts val="2080"/>
              </a:lnSpc>
              <a:spcBef>
                <a:spcPts val="100"/>
              </a:spcBef>
              <a:buNone/>
            </a:pPr>
            <a:endParaRPr lang="en-US" sz="1800" dirty="0"/>
          </a:p>
          <a:p>
            <a:pPr marL="266700" indent="-254000">
              <a:lnSpc>
                <a:spcPts val="2080"/>
              </a:lnSpc>
              <a:spcBef>
                <a:spcPts val="100"/>
              </a:spcBef>
            </a:pPr>
            <a:r>
              <a:rPr lang="en-US" sz="1800" b="1" dirty="0" err="1"/>
              <a:t>Personnalisez</a:t>
            </a:r>
            <a:r>
              <a:rPr lang="en-US" sz="1800" dirty="0"/>
              <a:t> </a:t>
            </a:r>
          </a:p>
          <a:p>
            <a:pPr marL="723900" lvl="1" indent="-254000">
              <a:lnSpc>
                <a:spcPts val="2080"/>
              </a:lnSpc>
              <a:spcBef>
                <a:spcPts val="100"/>
              </a:spcBef>
            </a:pPr>
            <a:r>
              <a:rPr lang="en-US" sz="1800" dirty="0" err="1"/>
              <a:t>Adaptez</a:t>
            </a:r>
            <a:r>
              <a:rPr lang="en-US" sz="1800" dirty="0"/>
              <a:t> les </a:t>
            </a:r>
            <a:r>
              <a:rPr lang="en-US" sz="1800" dirty="0" err="1"/>
              <a:t>intervalles</a:t>
            </a:r>
            <a:r>
              <a:rPr lang="en-US" sz="1800" dirty="0"/>
              <a:t> de sondage </a:t>
            </a:r>
            <a:r>
              <a:rPr lang="en-US" sz="1800" dirty="0" err="1"/>
              <a:t>individuellement</a:t>
            </a:r>
            <a:endParaRPr lang="en-US" sz="1800" dirty="0"/>
          </a:p>
          <a:p>
            <a:pPr marL="266700" indent="-254000">
              <a:lnSpc>
                <a:spcPts val="2080"/>
              </a:lnSpc>
              <a:spcBef>
                <a:spcPts val="100"/>
              </a:spcBef>
            </a:pPr>
            <a:r>
              <a:rPr lang="en-US" sz="1800" b="1" dirty="0" err="1"/>
              <a:t>Informez</a:t>
            </a:r>
            <a:r>
              <a:rPr lang="en-US" sz="1800" dirty="0"/>
              <a:t> </a:t>
            </a:r>
          </a:p>
          <a:p>
            <a:pPr marL="723900" lvl="1" indent="-254000">
              <a:lnSpc>
                <a:spcPts val="2080"/>
              </a:lnSpc>
              <a:spcBef>
                <a:spcPts val="100"/>
              </a:spcBef>
            </a:pPr>
            <a:r>
              <a:rPr lang="en-US" sz="1800" dirty="0"/>
              <a:t>Sur les complications </a:t>
            </a:r>
            <a:r>
              <a:rPr lang="en-US" sz="1800" dirty="0" err="1"/>
              <a:t>telles</a:t>
            </a:r>
            <a:r>
              <a:rPr lang="en-US" sz="1800" dirty="0"/>
              <a:t> que les infections </a:t>
            </a:r>
            <a:r>
              <a:rPr lang="en-US" sz="1800" dirty="0" err="1"/>
              <a:t>urinaires</a:t>
            </a:r>
            <a:r>
              <a:rPr lang="en-US" sz="1800" dirty="0"/>
              <a:t>, </a:t>
            </a:r>
            <a:r>
              <a:rPr lang="en-US" sz="1800" dirty="0" err="1"/>
              <a:t>saignement</a:t>
            </a:r>
            <a:r>
              <a:rPr lang="en-US" sz="1800" dirty="0"/>
              <a:t>, etc. </a:t>
            </a:r>
          </a:p>
          <a:p>
            <a:pPr marL="266700" indent="-254000">
              <a:lnSpc>
                <a:spcPts val="2080"/>
              </a:lnSpc>
              <a:spcBef>
                <a:spcPts val="700"/>
              </a:spcBef>
            </a:pPr>
            <a:r>
              <a:rPr lang="en-US" sz="1800" b="1" dirty="0"/>
              <a:t>Contacts</a:t>
            </a:r>
          </a:p>
          <a:p>
            <a:pPr marL="723900" lvl="1" indent="-254000">
              <a:lnSpc>
                <a:spcPts val="2080"/>
              </a:lnSpc>
              <a:spcBef>
                <a:spcPts val="100"/>
              </a:spcBef>
            </a:pPr>
            <a:r>
              <a:rPr lang="en-US" sz="1800" dirty="0" err="1"/>
              <a:t>Indiquez</a:t>
            </a:r>
            <a:r>
              <a:rPr lang="en-US" sz="1800" dirty="0"/>
              <a:t> </a:t>
            </a:r>
            <a:r>
              <a:rPr lang="en-US" sz="1800" dirty="0" err="1"/>
              <a:t>une</a:t>
            </a:r>
            <a:r>
              <a:rPr lang="en-US" sz="1800" dirty="0"/>
              <a:t> </a:t>
            </a:r>
            <a:r>
              <a:rPr lang="en-US" sz="1800" dirty="0" err="1"/>
              <a:t>personne</a:t>
            </a:r>
            <a:r>
              <a:rPr lang="en-US" sz="1800" dirty="0"/>
              <a:t> </a:t>
            </a:r>
            <a:r>
              <a:rPr lang="en-US" sz="1800" dirty="0" err="1"/>
              <a:t>référente</a:t>
            </a:r>
            <a:r>
              <a:rPr lang="en-US" sz="1800" dirty="0"/>
              <a:t> et les </a:t>
            </a:r>
            <a:r>
              <a:rPr lang="en-US" sz="1800" dirty="0" err="1"/>
              <a:t>informations</a:t>
            </a:r>
            <a:r>
              <a:rPr lang="en-US" sz="1800" dirty="0"/>
              <a:t> pour la </a:t>
            </a:r>
            <a:r>
              <a:rPr lang="en-US" sz="1800" dirty="0" err="1"/>
              <a:t>contacter</a:t>
            </a:r>
            <a:endParaRPr lang="en-US" sz="1800" dirty="0"/>
          </a:p>
          <a:p>
            <a:pPr marL="266700" indent="-254000">
              <a:lnSpc>
                <a:spcPts val="2080"/>
              </a:lnSpc>
              <a:spcBef>
                <a:spcPts val="100"/>
              </a:spcBef>
            </a:pPr>
            <a:r>
              <a:rPr lang="en-US" sz="1800" b="1" dirty="0"/>
              <a:t>Sondes</a:t>
            </a:r>
          </a:p>
          <a:p>
            <a:pPr marL="723900" lvl="1" indent="-254000">
              <a:lnSpc>
                <a:spcPts val="2080"/>
              </a:lnSpc>
              <a:spcBef>
                <a:spcPts val="100"/>
              </a:spcBef>
            </a:pPr>
            <a:r>
              <a:rPr lang="en-US" sz="1800" dirty="0" err="1"/>
              <a:t>Fournissez</a:t>
            </a:r>
            <a:r>
              <a:rPr lang="en-US" sz="1800" dirty="0"/>
              <a:t> </a:t>
            </a:r>
            <a:r>
              <a:rPr lang="en-US" sz="1800" dirty="0" err="1"/>
              <a:t>suffisament</a:t>
            </a:r>
            <a:r>
              <a:rPr lang="en-US" sz="1800" dirty="0"/>
              <a:t> de sondes </a:t>
            </a:r>
            <a:r>
              <a:rPr lang="en-US" sz="1800" dirty="0" err="1"/>
              <a:t>en</a:t>
            </a:r>
            <a:r>
              <a:rPr lang="en-US" sz="1800" dirty="0"/>
              <a:t> attendant la première livraison</a:t>
            </a:r>
          </a:p>
          <a:p>
            <a:pPr marL="266700" indent="-254000">
              <a:lnSpc>
                <a:spcPts val="2080"/>
              </a:lnSpc>
              <a:spcBef>
                <a:spcPts val="700"/>
              </a:spcBef>
            </a:pPr>
            <a:r>
              <a:rPr lang="en-US" sz="1800" b="1" dirty="0" err="1"/>
              <a:t>Prévoyez</a:t>
            </a:r>
            <a:r>
              <a:rPr lang="en-US" sz="1800" b="1" dirty="0"/>
              <a:t> et </a:t>
            </a:r>
            <a:r>
              <a:rPr lang="en-US" sz="1800" b="1" dirty="0" err="1"/>
              <a:t>planifiez</a:t>
            </a:r>
            <a:r>
              <a:rPr lang="en-US" sz="1800" b="1" dirty="0"/>
              <a:t> le </a:t>
            </a:r>
            <a:r>
              <a:rPr lang="en-US" sz="1800" b="1" dirty="0" err="1"/>
              <a:t>suivi</a:t>
            </a:r>
            <a:endParaRPr lang="en-US" sz="1800" b="1" dirty="0"/>
          </a:p>
          <a:p>
            <a:pPr marL="266700" indent="-254000">
              <a:lnSpc>
                <a:spcPts val="2080"/>
              </a:lnSpc>
              <a:spcBef>
                <a:spcPts val="700"/>
              </a:spcBef>
            </a:pPr>
            <a:r>
              <a:rPr lang="en-US" sz="1800" b="1" dirty="0" err="1"/>
              <a:t>Documentez</a:t>
            </a:r>
            <a:endParaRPr lang="en-US" sz="1800" b="1" dirty="0"/>
          </a:p>
          <a:p>
            <a:pPr marL="266700" indent="-254000">
              <a:lnSpc>
                <a:spcPts val="2080"/>
              </a:lnSpc>
              <a:spcBef>
                <a:spcPts val="100"/>
              </a:spcBef>
            </a:pPr>
            <a:endParaRPr lang="en-US" sz="1800" dirty="0"/>
          </a:p>
          <a:p>
            <a:pPr marL="266700" indent="-254000">
              <a:lnSpc>
                <a:spcPts val="2080"/>
              </a:lnSpc>
              <a:spcBef>
                <a:spcPts val="100"/>
              </a:spcBef>
            </a:pPr>
            <a:endParaRPr lang="en-US" sz="1800" dirty="0"/>
          </a:p>
        </p:txBody>
      </p:sp>
    </p:spTree>
    <p:extLst>
      <p:ext uri="{BB962C8B-B14F-4D97-AF65-F5344CB8AC3E}">
        <p14:creationId xmlns:p14="http://schemas.microsoft.com/office/powerpoint/2010/main" val="274513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808220" y="716507"/>
            <a:ext cx="10515600" cy="1223493"/>
          </a:xfrm>
          <a:prstGeom prst="rect">
            <a:avLst/>
          </a:prstGeom>
          <a:noFill/>
          <a:ln>
            <a:noFill/>
          </a:ln>
        </p:spPr>
        <p:txBody>
          <a:bodyPr spcFirstLastPara="1" wrap="square" lIns="91425" tIns="45700" rIns="91425" bIns="45700" anchor="ctr" anchorCtr="0">
            <a:normAutofit/>
          </a:bodyPr>
          <a:lstStyle/>
          <a:p>
            <a:pPr lvl="0">
              <a:buSzPts val="3199"/>
            </a:pPr>
            <a:r>
              <a:rPr lang="fr-FR" sz="3000" dirty="0"/>
              <a:t>Matériel d'information pour les patients afin de faciliter le démarrage du CIC</a:t>
            </a:r>
            <a:endParaRPr sz="3000" dirty="0"/>
          </a:p>
        </p:txBody>
      </p:sp>
      <p:pic>
        <p:nvPicPr>
          <p:cNvPr id="309" name="Google Shape;309;p1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260989" y="4262997"/>
            <a:ext cx="2544306" cy="1954923"/>
          </a:xfrm>
          <a:prstGeom prst="rect">
            <a:avLst/>
          </a:prstGeom>
          <a:noFill/>
          <a:ln>
            <a:noFill/>
          </a:ln>
          <a:effectLst>
            <a:outerShdw blurRad="139700" dist="38100" dir="2700000" sx="102000" sy="102000" algn="tl" rotWithShape="0">
              <a:schemeClr val="bg1">
                <a:lumMod val="50000"/>
                <a:alpha val="30000"/>
              </a:schemeClr>
            </a:outerShdw>
          </a:effectLst>
        </p:spPr>
      </p:pic>
      <p:pic>
        <p:nvPicPr>
          <p:cNvPr id="312" name="Google Shape;312;p19"/>
          <p:cNvPicPr preferRelativeResize="0">
            <a:picLocks noGrp="1"/>
          </p:cNvPicPr>
          <p:nvPr>
            <p:ph type="body" idx="1"/>
          </p:nvPr>
        </p:nvPicPr>
        <p:blipFill rotWithShape="1">
          <a:blip r:embed="rId4">
            <a:alphaModFix/>
          </a:blip>
          <a:srcRect/>
          <a:stretch/>
        </p:blipFill>
        <p:spPr>
          <a:xfrm>
            <a:off x="1546788" y="2137251"/>
            <a:ext cx="3509899" cy="1963261"/>
          </a:xfrm>
          <a:prstGeom prst="roundRect">
            <a:avLst>
              <a:gd name="adj" fmla="val 3077"/>
            </a:avLst>
          </a:prstGeom>
          <a:noFill/>
          <a:ln w="76200">
            <a:solidFill>
              <a:schemeClr val="bg1">
                <a:lumMod val="50000"/>
              </a:schemeClr>
            </a:solidFill>
          </a:ln>
          <a:effectLst>
            <a:outerShdw blurRad="50800" dist="38100" dir="2700000" sx="101000" sy="101000" algn="tl" rotWithShape="0">
              <a:schemeClr val="bg1">
                <a:lumMod val="50000"/>
                <a:alpha val="30000"/>
              </a:schemeClr>
            </a:outerShdw>
          </a:effectLst>
        </p:spPr>
      </p:pic>
      <p:pic>
        <p:nvPicPr>
          <p:cNvPr id="12" name="Bildobjekt 11">
            <a:extLst>
              <a:ext uri="{FF2B5EF4-FFF2-40B4-BE49-F238E27FC236}">
                <a16:creationId xmlns:a16="http://schemas.microsoft.com/office/drawing/2014/main" id="{22C9CED2-7D6C-7C40-A5EB-FEB03B8FE9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780253" y="752055"/>
            <a:ext cx="2425699" cy="3432670"/>
          </a:xfrm>
          <a:prstGeom prst="rect">
            <a:avLst/>
          </a:prstGeom>
          <a:effectLst>
            <a:outerShdw blurRad="50800" dist="76200" dir="2700000" sx="99000" sy="99000" algn="tl" rotWithShape="0">
              <a:prstClr val="black">
                <a:alpha val="38000"/>
              </a:prstClr>
            </a:outerShdw>
          </a:effectLst>
        </p:spPr>
      </p:pic>
      <p:sp>
        <p:nvSpPr>
          <p:cNvPr id="8" name="textruta 7">
            <a:extLst>
              <a:ext uri="{FF2B5EF4-FFF2-40B4-BE49-F238E27FC236}">
                <a16:creationId xmlns:a16="http://schemas.microsoft.com/office/drawing/2014/main" id="{00285732-9F76-7B4F-8C88-57762D2C3881}"/>
              </a:ext>
            </a:extLst>
          </p:cNvPr>
          <p:cNvSpPr txBox="1"/>
          <p:nvPr/>
        </p:nvSpPr>
        <p:spPr>
          <a:xfrm>
            <a:off x="13136880" y="6217920"/>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ruta 6">
            <a:extLst>
              <a:ext uri="{FF2B5EF4-FFF2-40B4-BE49-F238E27FC236}">
                <a16:creationId xmlns:a16="http://schemas.microsoft.com/office/drawing/2014/main" id="{41C4131D-1A23-074F-BCCF-2F2DC1DD57AB}"/>
              </a:ext>
            </a:extLst>
          </p:cNvPr>
          <p:cNvSpPr txBox="1"/>
          <p:nvPr/>
        </p:nvSpPr>
        <p:spPr>
          <a:xfrm>
            <a:off x="360000" y="6444000"/>
            <a:ext cx="3801979" cy="215444"/>
          </a:xfrm>
          <a:prstGeom prst="rect">
            <a:avLst/>
          </a:prstGeom>
          <a:noFill/>
        </p:spPr>
        <p:txBody>
          <a:bodyPr wrap="square" rtlCol="0" anchor="b">
            <a:spAutoFit/>
          </a:bodyPr>
          <a:lstStyle/>
          <a:p>
            <a:r>
              <a:rPr lang="sv-SE" sz="800" dirty="0">
                <a:solidFill>
                  <a:srgbClr val="010203"/>
                </a:solidFill>
                <a:latin typeface="Calibri" panose="020F0502020204030204" pitchFamily="34" charset="0"/>
                <a:cs typeface="Calibri" panose="020F0502020204030204" pitchFamily="34" charset="0"/>
              </a:rPr>
              <a:t>Lee, Sang Rim et al., Korean </a:t>
            </a:r>
            <a:r>
              <a:rPr lang="sv-SE" sz="800" dirty="0" err="1">
                <a:solidFill>
                  <a:srgbClr val="010203"/>
                </a:solidFill>
                <a:latin typeface="Calibri" panose="020F0502020204030204" pitchFamily="34" charset="0"/>
                <a:cs typeface="Calibri" panose="020F0502020204030204" pitchFamily="34" charset="0"/>
              </a:rPr>
              <a:t>Acad</a:t>
            </a:r>
            <a:r>
              <a:rPr lang="sv-SE" sz="800" dirty="0">
                <a:solidFill>
                  <a:srgbClr val="010203"/>
                </a:solidFill>
                <a:latin typeface="Calibri" panose="020F0502020204030204" pitchFamily="34" charset="0"/>
                <a:cs typeface="Calibri" panose="020F0502020204030204" pitchFamily="34" charset="0"/>
              </a:rPr>
              <a:t> Community Health </a:t>
            </a:r>
            <a:r>
              <a:rPr lang="sv-SE" sz="800" dirty="0" err="1">
                <a:solidFill>
                  <a:srgbClr val="010203"/>
                </a:solidFill>
                <a:latin typeface="Calibri" panose="020F0502020204030204" pitchFamily="34" charset="0"/>
                <a:cs typeface="Calibri" panose="020F0502020204030204" pitchFamily="34" charset="0"/>
              </a:rPr>
              <a:t>Nurs</a:t>
            </a:r>
            <a:r>
              <a:rPr lang="sv-SE" sz="800" dirty="0">
                <a:solidFill>
                  <a:srgbClr val="010203"/>
                </a:solidFill>
                <a:latin typeface="Calibri" panose="020F0502020204030204" pitchFamily="34" charset="0"/>
                <a:cs typeface="Calibri" panose="020F0502020204030204" pitchFamily="34" charset="0"/>
              </a:rPr>
              <a:t>, 2018</a:t>
            </a:r>
          </a:p>
        </p:txBody>
      </p:sp>
      <p:pic>
        <p:nvPicPr>
          <p:cNvPr id="4" name="Image 3">
            <a:extLst>
              <a:ext uri="{FF2B5EF4-FFF2-40B4-BE49-F238E27FC236}">
                <a16:creationId xmlns:a16="http://schemas.microsoft.com/office/drawing/2014/main" id="{58107978-49D0-4ACD-BB38-EB89452FFA7D}"/>
              </a:ext>
            </a:extLst>
          </p:cNvPr>
          <p:cNvPicPr>
            <a:picLocks noChangeAspect="1"/>
          </p:cNvPicPr>
          <p:nvPr/>
        </p:nvPicPr>
        <p:blipFill>
          <a:blip r:embed="rId6"/>
          <a:stretch>
            <a:fillRect/>
          </a:stretch>
        </p:blipFill>
        <p:spPr>
          <a:xfrm>
            <a:off x="6034311" y="2071739"/>
            <a:ext cx="2202008" cy="3102830"/>
          </a:xfrm>
          <a:prstGeom prst="rect">
            <a:avLst/>
          </a:prstGeom>
          <a:ln>
            <a:solidFill>
              <a:srgbClr val="000000"/>
            </a:solidFill>
          </a:ln>
        </p:spPr>
      </p:pic>
      <p:pic>
        <p:nvPicPr>
          <p:cNvPr id="9" name="Image 8">
            <a:extLst>
              <a:ext uri="{FF2B5EF4-FFF2-40B4-BE49-F238E27FC236}">
                <a16:creationId xmlns:a16="http://schemas.microsoft.com/office/drawing/2014/main" id="{DDCDC08E-97FD-473E-9AE0-AA24C970D171}"/>
              </a:ext>
            </a:extLst>
          </p:cNvPr>
          <p:cNvPicPr>
            <a:picLocks noChangeAspect="1"/>
          </p:cNvPicPr>
          <p:nvPr/>
        </p:nvPicPr>
        <p:blipFill>
          <a:blip r:embed="rId7"/>
          <a:stretch>
            <a:fillRect/>
          </a:stretch>
        </p:blipFill>
        <p:spPr>
          <a:xfrm>
            <a:off x="8706173" y="2071739"/>
            <a:ext cx="2204744" cy="3102830"/>
          </a:xfrm>
          <a:prstGeom prst="rect">
            <a:avLst/>
          </a:prstGeom>
          <a:ln>
            <a:solidFill>
              <a:srgbClr val="000000"/>
            </a:solidFill>
          </a:ln>
        </p:spPr>
      </p:pic>
    </p:spTree>
    <p:extLst>
      <p:ext uri="{BB962C8B-B14F-4D97-AF65-F5344CB8AC3E}">
        <p14:creationId xmlns:p14="http://schemas.microsoft.com/office/powerpoint/2010/main" val="9980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fade">
                                      <p:cBhvr>
                                        <p:cTn id="11"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816431" y="705633"/>
            <a:ext cx="11342915" cy="1223493"/>
          </a:xfrm>
          <a:prstGeom prst="rect">
            <a:avLst/>
          </a:prstGeom>
          <a:noFill/>
          <a:ln>
            <a:noFill/>
          </a:ln>
        </p:spPr>
        <p:txBody>
          <a:bodyPr spcFirstLastPara="1" wrap="square" lIns="91425" tIns="45700" rIns="91425" bIns="45700" anchor="ctr" anchorCtr="0">
            <a:normAutofit/>
          </a:bodyPr>
          <a:lstStyle/>
          <a:p>
            <a:pPr>
              <a:buSzPts val="3199"/>
            </a:pPr>
            <a:r>
              <a:rPr lang="en-US" sz="3000" dirty="0">
                <a:solidFill>
                  <a:srgbClr val="1996FF"/>
                </a:solidFill>
              </a:rPr>
              <a:t>Healthcare information material to help facilitate with starting CIC</a:t>
            </a:r>
            <a:endParaRPr sz="3000" dirty="0"/>
          </a:p>
        </p:txBody>
      </p:sp>
      <p:sp>
        <p:nvSpPr>
          <p:cNvPr id="28" name="textruta 27">
            <a:extLst>
              <a:ext uri="{FF2B5EF4-FFF2-40B4-BE49-F238E27FC236}">
                <a16:creationId xmlns:a16="http://schemas.microsoft.com/office/drawing/2014/main" id="{C58C17F3-3435-4C43-8EB1-67669E740FC4}"/>
              </a:ext>
            </a:extLst>
          </p:cNvPr>
          <p:cNvSpPr txBox="1"/>
          <p:nvPr/>
        </p:nvSpPr>
        <p:spPr>
          <a:xfrm>
            <a:off x="4760240" y="5319433"/>
            <a:ext cx="986811" cy="453842"/>
          </a:xfrm>
          <a:prstGeom prst="rect">
            <a:avLst/>
          </a:prstGeom>
          <a:noFill/>
        </p:spPr>
        <p:txBody>
          <a:bodyPr wrap="square" rtlCol="0">
            <a:spAutoFit/>
          </a:bodyPr>
          <a:lstStyle/>
          <a:p>
            <a:pPr marL="0" marR="0" lvl="0" indent="0" algn="ctr" defTabSz="914400" rtl="0" eaLnBrk="1" fontAlgn="auto" latinLnBrk="0" hangingPunct="1">
              <a:lnSpc>
                <a:spcPts val="138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t>STOPPA</a:t>
            </a:r>
            <a:br>
              <a:rPr kumimoji="0" lang="sv-SE" sz="1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br>
            <a:r>
              <a:rPr kumimoji="0" lang="sv-SE" sz="1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t>UVI</a:t>
            </a:r>
          </a:p>
        </p:txBody>
      </p:sp>
      <p:sp>
        <p:nvSpPr>
          <p:cNvPr id="2" name="Rectangle 1">
            <a:extLst>
              <a:ext uri="{FF2B5EF4-FFF2-40B4-BE49-F238E27FC236}">
                <a16:creationId xmlns:a16="http://schemas.microsoft.com/office/drawing/2014/main" id="{0DF1D01F-6017-4559-AD27-F8510BDA029E}"/>
              </a:ext>
            </a:extLst>
          </p:cNvPr>
          <p:cNvSpPr/>
          <p:nvPr/>
        </p:nvSpPr>
        <p:spPr>
          <a:xfrm>
            <a:off x="360000" y="6444000"/>
            <a:ext cx="6096000" cy="215444"/>
          </a:xfrm>
          <a:prstGeom prst="rect">
            <a:avLst/>
          </a:prstGeom>
        </p:spPr>
        <p:txBody>
          <a:bodyPr>
            <a:spAutoFit/>
          </a:bodyPr>
          <a:lstStyle/>
          <a:p>
            <a:r>
              <a:rPr lang="sv-SE" sz="800" dirty="0">
                <a:solidFill>
                  <a:srgbClr val="010203"/>
                </a:solidFill>
                <a:latin typeface="Calibri" panose="020F0502020204030204" pitchFamily="34" charset="0"/>
                <a:cs typeface="Calibri" panose="020F0502020204030204" pitchFamily="34" charset="0"/>
              </a:rPr>
              <a:t>Lee, Sang Rim et al., Korean </a:t>
            </a:r>
            <a:r>
              <a:rPr lang="sv-SE" sz="800" dirty="0" err="1">
                <a:solidFill>
                  <a:srgbClr val="010203"/>
                </a:solidFill>
                <a:latin typeface="Calibri" panose="020F0502020204030204" pitchFamily="34" charset="0"/>
                <a:cs typeface="Calibri" panose="020F0502020204030204" pitchFamily="34" charset="0"/>
              </a:rPr>
              <a:t>Acad</a:t>
            </a:r>
            <a:r>
              <a:rPr lang="sv-SE" sz="800" dirty="0">
                <a:solidFill>
                  <a:srgbClr val="010203"/>
                </a:solidFill>
                <a:latin typeface="Calibri" panose="020F0502020204030204" pitchFamily="34" charset="0"/>
                <a:cs typeface="Calibri" panose="020F0502020204030204" pitchFamily="34" charset="0"/>
              </a:rPr>
              <a:t> Community Health </a:t>
            </a:r>
            <a:r>
              <a:rPr lang="sv-SE" sz="800" dirty="0" err="1">
                <a:solidFill>
                  <a:srgbClr val="010203"/>
                </a:solidFill>
                <a:latin typeface="Calibri" panose="020F0502020204030204" pitchFamily="34" charset="0"/>
                <a:cs typeface="Calibri" panose="020F0502020204030204" pitchFamily="34" charset="0"/>
              </a:rPr>
              <a:t>Nurs</a:t>
            </a:r>
            <a:r>
              <a:rPr lang="sv-SE" sz="800" dirty="0">
                <a:solidFill>
                  <a:srgbClr val="010203"/>
                </a:solidFill>
                <a:latin typeface="Calibri" panose="020F0502020204030204" pitchFamily="34" charset="0"/>
                <a:cs typeface="Calibri" panose="020F0502020204030204" pitchFamily="34" charset="0"/>
              </a:rPr>
              <a:t>, 2018</a:t>
            </a:r>
          </a:p>
        </p:txBody>
      </p:sp>
      <p:pic>
        <p:nvPicPr>
          <p:cNvPr id="4" name="Image 3">
            <a:extLst>
              <a:ext uri="{FF2B5EF4-FFF2-40B4-BE49-F238E27FC236}">
                <a16:creationId xmlns:a16="http://schemas.microsoft.com/office/drawing/2014/main" id="{B1D8743B-7298-44ED-BB01-CFA8FF913F2E}"/>
              </a:ext>
            </a:extLst>
          </p:cNvPr>
          <p:cNvPicPr>
            <a:picLocks noChangeAspect="1"/>
          </p:cNvPicPr>
          <p:nvPr/>
        </p:nvPicPr>
        <p:blipFill>
          <a:blip r:embed="rId3"/>
          <a:stretch>
            <a:fillRect/>
          </a:stretch>
        </p:blipFill>
        <p:spPr>
          <a:xfrm>
            <a:off x="6367729" y="1929125"/>
            <a:ext cx="5345734" cy="3784217"/>
          </a:xfrm>
          <a:prstGeom prst="rect">
            <a:avLst/>
          </a:prstGeom>
          <a:ln>
            <a:solidFill>
              <a:srgbClr val="000000"/>
            </a:solidFill>
          </a:ln>
        </p:spPr>
      </p:pic>
      <p:pic>
        <p:nvPicPr>
          <p:cNvPr id="6" name="Image 5">
            <a:extLst>
              <a:ext uri="{FF2B5EF4-FFF2-40B4-BE49-F238E27FC236}">
                <a16:creationId xmlns:a16="http://schemas.microsoft.com/office/drawing/2014/main" id="{D6FBB3BD-7A95-4735-8AE2-1428008D37CC}"/>
              </a:ext>
            </a:extLst>
          </p:cNvPr>
          <p:cNvPicPr>
            <a:picLocks noChangeAspect="1"/>
          </p:cNvPicPr>
          <p:nvPr/>
        </p:nvPicPr>
        <p:blipFill>
          <a:blip r:embed="rId4"/>
          <a:stretch>
            <a:fillRect/>
          </a:stretch>
        </p:blipFill>
        <p:spPr>
          <a:xfrm>
            <a:off x="321130" y="1929126"/>
            <a:ext cx="5333587" cy="3784217"/>
          </a:xfrm>
          <a:prstGeom prst="rect">
            <a:avLst/>
          </a:prstGeom>
          <a:ln>
            <a:solidFill>
              <a:srgbClr val="000000"/>
            </a:solidFill>
          </a:ln>
        </p:spPr>
      </p:pic>
    </p:spTree>
    <p:extLst>
      <p:ext uri="{BB962C8B-B14F-4D97-AF65-F5344CB8AC3E}">
        <p14:creationId xmlns:p14="http://schemas.microsoft.com/office/powerpoint/2010/main" val="273193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4B96797-69B3-E34C-B2B7-FEF4D653061A}"/>
              </a:ext>
            </a:extLst>
          </p:cNvPr>
          <p:cNvSpPr>
            <a:spLocks noGrp="1"/>
          </p:cNvSpPr>
          <p:nvPr>
            <p:ph type="title"/>
          </p:nvPr>
        </p:nvSpPr>
        <p:spPr/>
        <p:txBody>
          <a:bodyPr/>
          <a:lstStyle/>
          <a:p>
            <a:r>
              <a:rPr lang="fr-FR" dirty="0"/>
              <a:t>Apprenez à votre patient à faire le SIP</a:t>
            </a:r>
          </a:p>
        </p:txBody>
      </p:sp>
      <p:sp>
        <p:nvSpPr>
          <p:cNvPr id="6" name="Platshållare för text 5">
            <a:extLst>
              <a:ext uri="{FF2B5EF4-FFF2-40B4-BE49-F238E27FC236}">
                <a16:creationId xmlns:a16="http://schemas.microsoft.com/office/drawing/2014/main" id="{A777FB54-2B9D-1A46-9835-21664C7FF7BD}"/>
              </a:ext>
            </a:extLst>
          </p:cNvPr>
          <p:cNvSpPr>
            <a:spLocks noGrp="1"/>
          </p:cNvSpPr>
          <p:nvPr>
            <p:ph type="body" idx="1"/>
          </p:nvPr>
        </p:nvSpPr>
        <p:spPr/>
        <p:txBody>
          <a:bodyPr/>
          <a:lstStyle/>
          <a:p>
            <a:pPr marL="0" indent="0">
              <a:buNone/>
            </a:pPr>
            <a:r>
              <a:rPr lang="en-US" b="1" dirty="0"/>
              <a:t>Information verbale sur : </a:t>
            </a:r>
          </a:p>
          <a:p>
            <a:r>
              <a:rPr lang="en-US" dirty="0"/>
              <a:t>La </a:t>
            </a:r>
            <a:r>
              <a:rPr lang="en-US" dirty="0" err="1"/>
              <a:t>méthode</a:t>
            </a:r>
            <a:r>
              <a:rPr lang="en-US" dirty="0"/>
              <a:t> – “comment faire”</a:t>
            </a:r>
          </a:p>
          <a:p>
            <a:r>
              <a:rPr lang="en-US" dirty="0"/>
              <a:t>Les </a:t>
            </a:r>
            <a:r>
              <a:rPr lang="en-US" dirty="0" err="1"/>
              <a:t>produits</a:t>
            </a:r>
            <a:endParaRPr lang="en-US" dirty="0"/>
          </a:p>
          <a:p>
            <a:r>
              <a:rPr lang="en-US" dirty="0"/>
              <a:t>Les aide techniques</a:t>
            </a:r>
          </a:p>
          <a:p>
            <a:endParaRPr lang="en-US" dirty="0"/>
          </a:p>
          <a:p>
            <a:endParaRPr lang="en-US" dirty="0"/>
          </a:p>
        </p:txBody>
      </p:sp>
      <p:sp>
        <p:nvSpPr>
          <p:cNvPr id="4" name="Text Placeholder 3">
            <a:extLst>
              <a:ext uri="{FF2B5EF4-FFF2-40B4-BE49-F238E27FC236}">
                <a16:creationId xmlns:a16="http://schemas.microsoft.com/office/drawing/2014/main" id="{BCF54B93-9D49-490E-8BF2-E683723CF259}"/>
              </a:ext>
            </a:extLst>
          </p:cNvPr>
          <p:cNvSpPr>
            <a:spLocks noGrp="1"/>
          </p:cNvSpPr>
          <p:nvPr>
            <p:ph type="body" idx="2"/>
          </p:nvPr>
        </p:nvSpPr>
        <p:spPr/>
        <p:txBody>
          <a:bodyPr/>
          <a:lstStyle/>
          <a:p>
            <a:pPr marL="0" indent="0">
              <a:buNone/>
            </a:pPr>
            <a:r>
              <a:rPr lang="en-US" b="1" dirty="0"/>
              <a:t>Mise </a:t>
            </a:r>
            <a:r>
              <a:rPr lang="en-US" b="1" dirty="0" err="1"/>
              <a:t>en</a:t>
            </a:r>
            <a:r>
              <a:rPr lang="en-US" b="1" dirty="0"/>
              <a:t> pratique dans le service :</a:t>
            </a:r>
          </a:p>
          <a:p>
            <a:r>
              <a:rPr lang="en-US" dirty="0"/>
              <a:t>Suggestions sur les </a:t>
            </a:r>
            <a:r>
              <a:rPr lang="en-US" dirty="0" err="1"/>
              <a:t>différentes</a:t>
            </a:r>
            <a:r>
              <a:rPr lang="en-US" dirty="0"/>
              <a:t> positions de sondage</a:t>
            </a:r>
          </a:p>
          <a:p>
            <a:r>
              <a:rPr lang="en-US" dirty="0" err="1"/>
              <a:t>Réalisation</a:t>
            </a:r>
            <a:r>
              <a:rPr lang="en-US" dirty="0"/>
              <a:t> de sondage sous supervision</a:t>
            </a:r>
          </a:p>
          <a:p>
            <a:endParaRPr lang="en-US" dirty="0"/>
          </a:p>
        </p:txBody>
      </p:sp>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5" name="Rektangel med klippt och rundat hörn 4">
            <a:extLst>
              <a:ext uri="{FF2B5EF4-FFF2-40B4-BE49-F238E27FC236}">
                <a16:creationId xmlns:a16="http://schemas.microsoft.com/office/drawing/2014/main" id="{50B99E24-6DF5-4847-9398-C94715417EFE}"/>
              </a:ext>
            </a:extLst>
          </p:cNvPr>
          <p:cNvSpPr/>
          <p:nvPr/>
        </p:nvSpPr>
        <p:spPr>
          <a:xfrm>
            <a:off x="334963" y="2097665"/>
            <a:ext cx="11522076" cy="3961487"/>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973A4706-F69D-4AAA-882A-A67E737BD43B}"/>
              </a:ext>
            </a:extLst>
          </p:cNvPr>
          <p:cNvSpPr/>
          <p:nvPr/>
        </p:nvSpPr>
        <p:spPr>
          <a:xfrm>
            <a:off x="2319454" y="1738947"/>
            <a:ext cx="3007145" cy="4438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366940-039D-40AD-A8A7-129A4180E30A}"/>
              </a:ext>
            </a:extLst>
          </p:cNvPr>
          <p:cNvPicPr>
            <a:picLocks noChangeAspect="1"/>
          </p:cNvPicPr>
          <p:nvPr/>
        </p:nvPicPr>
        <p:blipFill rotWithShape="1">
          <a:blip r:embed="rId3"/>
          <a:srcRect l="16442" r="21918"/>
          <a:stretch/>
        </p:blipFill>
        <p:spPr>
          <a:xfrm>
            <a:off x="2397512" y="1840495"/>
            <a:ext cx="2740975" cy="2857022"/>
          </a:xfrm>
          <a:prstGeom prst="rect">
            <a:avLst/>
          </a:prstGeom>
        </p:spPr>
      </p:pic>
      <p:sp>
        <p:nvSpPr>
          <p:cNvPr id="351" name="Google Shape;351;p23"/>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a:t>Habitudes </a:t>
            </a:r>
            <a:r>
              <a:rPr lang="en-US" dirty="0" err="1"/>
              <a:t>d’hygiene</a:t>
            </a:r>
            <a:r>
              <a:rPr lang="en-US" dirty="0"/>
              <a:t> pour </a:t>
            </a:r>
            <a:r>
              <a:rPr lang="en-US" dirty="0" err="1"/>
              <a:t>l’autosondage</a:t>
            </a:r>
            <a:endParaRPr lang="en-US" dirty="0"/>
          </a:p>
        </p:txBody>
      </p:sp>
      <p:sp>
        <p:nvSpPr>
          <p:cNvPr id="6" name="Rektangel 5">
            <a:extLst>
              <a:ext uri="{FF2B5EF4-FFF2-40B4-BE49-F238E27FC236}">
                <a16:creationId xmlns:a16="http://schemas.microsoft.com/office/drawing/2014/main" id="{44DDC098-DE7C-334F-9BCB-1C6C8463D4B3}"/>
              </a:ext>
            </a:extLst>
          </p:cNvPr>
          <p:cNvSpPr/>
          <p:nvPr/>
        </p:nvSpPr>
        <p:spPr>
          <a:xfrm>
            <a:off x="1954065" y="2097669"/>
            <a:ext cx="839241" cy="3948961"/>
          </a:xfrm>
          <a:prstGeom prst="rect">
            <a:avLst/>
          </a:prstGeom>
          <a:gradFill flip="none" rotWithShape="1">
            <a:gsLst>
              <a:gs pos="0">
                <a:schemeClr val="bg1">
                  <a:lumMod val="95000"/>
                  <a:alpha val="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6A9A1505-F6EF-664B-9B5C-EA650E965F6F}"/>
              </a:ext>
            </a:extLst>
          </p:cNvPr>
          <p:cNvSpPr/>
          <p:nvPr/>
        </p:nvSpPr>
        <p:spPr>
          <a:xfrm flipH="1">
            <a:off x="4960311" y="2097669"/>
            <a:ext cx="751562" cy="3948961"/>
          </a:xfrm>
          <a:prstGeom prst="rect">
            <a:avLst/>
          </a:prstGeom>
          <a:gradFill flip="none" rotWithShape="1">
            <a:gsLst>
              <a:gs pos="0">
                <a:schemeClr val="bg1">
                  <a:lumMod val="95000"/>
                  <a:alpha val="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8" name="Grupp 7">
            <a:extLst>
              <a:ext uri="{FF2B5EF4-FFF2-40B4-BE49-F238E27FC236}">
                <a16:creationId xmlns:a16="http://schemas.microsoft.com/office/drawing/2014/main" id="{222FA8D1-3E7A-054B-966B-BE64DD23AB34}"/>
              </a:ext>
            </a:extLst>
          </p:cNvPr>
          <p:cNvGrpSpPr/>
          <p:nvPr/>
        </p:nvGrpSpPr>
        <p:grpSpPr>
          <a:xfrm>
            <a:off x="6164574" y="2118717"/>
            <a:ext cx="4951099" cy="3122403"/>
            <a:chOff x="6367137" y="1033181"/>
            <a:chExt cx="3893771" cy="2202161"/>
          </a:xfrm>
        </p:grpSpPr>
        <p:sp>
          <p:nvSpPr>
            <p:cNvPr id="9" name="Oval pratbubbla 8">
              <a:extLst>
                <a:ext uri="{FF2B5EF4-FFF2-40B4-BE49-F238E27FC236}">
                  <a16:creationId xmlns:a16="http://schemas.microsoft.com/office/drawing/2014/main" id="{0028FCCF-6969-F44C-A73F-04CB7EEB1AE1}"/>
                </a:ext>
              </a:extLst>
            </p:cNvPr>
            <p:cNvSpPr/>
            <p:nvPr/>
          </p:nvSpPr>
          <p:spPr>
            <a:xfrm>
              <a:off x="6367137" y="1033181"/>
              <a:ext cx="3893771" cy="2202161"/>
            </a:xfrm>
            <a:prstGeom prst="wedgeEllipseCallout">
              <a:avLst>
                <a:gd name="adj1" fmla="val -35755"/>
                <a:gd name="adj2" fmla="val 56054"/>
              </a:avLst>
            </a:prstGeom>
            <a:solidFill>
              <a:schemeClr val="bg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US" sz="1400" b="0" i="0" u="none" strike="noStrike" kern="0" cap="none" spc="0" normalizeH="0" baseline="0" noProof="0" dirty="0">
                <a:ln>
                  <a:noFill/>
                </a:ln>
                <a:solidFill>
                  <a:srgbClr val="1996FF">
                    <a:lumMod val="20000"/>
                    <a:lumOff val="80000"/>
                  </a:srgbClr>
                </a:solidFill>
                <a:effectLst/>
                <a:uLnTx/>
                <a:uFillTx/>
                <a:latin typeface="Arial"/>
                <a:ea typeface="+mn-ea"/>
                <a:cs typeface="+mn-cs"/>
                <a:sym typeface="Arial"/>
              </a:endParaRPr>
            </a:p>
          </p:txBody>
        </p:sp>
        <p:sp>
          <p:nvSpPr>
            <p:cNvPr id="10" name="Rectangle 4">
              <a:extLst>
                <a:ext uri="{FF2B5EF4-FFF2-40B4-BE49-F238E27FC236}">
                  <a16:creationId xmlns:a16="http://schemas.microsoft.com/office/drawing/2014/main" id="{267A6115-44FC-9942-8C25-8137185CA085}"/>
                </a:ext>
              </a:extLst>
            </p:cNvPr>
            <p:cNvSpPr/>
            <p:nvPr/>
          </p:nvSpPr>
          <p:spPr>
            <a:xfrm>
              <a:off x="6672043" y="1374840"/>
              <a:ext cx="3207981" cy="1628009"/>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b="1" i="1" kern="0" dirty="0">
                  <a:latin typeface="Calibri" panose="020F0502020204030204" pitchFamily="34" charset="0"/>
                  <a:ea typeface="Calibri"/>
                  <a:cs typeface="Calibri" panose="020F0502020204030204" pitchFamily="34" charset="0"/>
                  <a:sym typeface="Calibri"/>
                </a:rPr>
                <a:t>Une toilette génitale n’est pas recommandée avant chaque sondage. Par contre, il est recommandé une hygiène des mains avant chaque sondage. De plus, il est fortement recommandé de ne pas utiliser de désinfectants pour se nettoyer les mains ni le méat urinaire*.</a:t>
              </a:r>
              <a:endParaRPr kumimoji="0" lang="en-US" b="1" i="1" u="none" strike="noStrike" kern="0" cap="none" spc="0" normalizeH="0" baseline="0" noProof="0" dirty="0">
                <a:ln>
                  <a:noFill/>
                </a:ln>
                <a:effectLst/>
                <a:uLnTx/>
                <a:uFillTx/>
                <a:latin typeface="Calibri"/>
                <a:cs typeface="Calibri"/>
                <a:sym typeface="Arial"/>
              </a:endParaRPr>
            </a:p>
          </p:txBody>
        </p:sp>
      </p:grpSp>
      <p:sp>
        <p:nvSpPr>
          <p:cNvPr id="11" name="textruta 10">
            <a:extLst>
              <a:ext uri="{FF2B5EF4-FFF2-40B4-BE49-F238E27FC236}">
                <a16:creationId xmlns:a16="http://schemas.microsoft.com/office/drawing/2014/main" id="{AB082299-29B4-4B47-B84D-846E82CD284B}"/>
              </a:ext>
            </a:extLst>
          </p:cNvPr>
          <p:cNvSpPr txBox="1"/>
          <p:nvPr/>
        </p:nvSpPr>
        <p:spPr>
          <a:xfrm>
            <a:off x="5883056" y="5423327"/>
            <a:ext cx="319916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1" u="none" strike="noStrike" kern="0" cap="none" spc="0" normalizeH="0" noProof="0" dirty="0" err="1">
                <a:ln>
                  <a:noFill/>
                </a:ln>
                <a:solidFill>
                  <a:srgbClr val="1996FF"/>
                </a:solidFill>
                <a:effectLst/>
                <a:uLnTx/>
                <a:uFillTx/>
                <a:latin typeface="Calibri" panose="020F0502020204030204" pitchFamily="34" charset="0"/>
                <a:cs typeface="Calibri" panose="020F0502020204030204" pitchFamily="34" charset="0"/>
                <a:sym typeface="Arial"/>
              </a:rPr>
              <a:t>Hygiène</a:t>
            </a:r>
            <a:r>
              <a:rPr kumimoji="0" lang="en-US" sz="2800" b="1" i="1" u="none" strike="noStrike" kern="0" cap="none" spc="0" normalizeH="0" noProof="0" dirty="0">
                <a:ln>
                  <a:noFill/>
                </a:ln>
                <a:solidFill>
                  <a:srgbClr val="1996FF"/>
                </a:solidFill>
                <a:effectLst/>
                <a:uLnTx/>
                <a:uFillTx/>
                <a:latin typeface="Calibri" panose="020F0502020204030204" pitchFamily="34" charset="0"/>
                <a:cs typeface="Calibri" panose="020F0502020204030204" pitchFamily="34" charset="0"/>
                <a:sym typeface="Arial"/>
              </a:rPr>
              <a:t> </a:t>
            </a:r>
            <a:r>
              <a:rPr kumimoji="0" lang="en-US" sz="2800" b="1" i="1" u="none" strike="noStrike" kern="0" cap="none" spc="0" normalizeH="0" noProof="0" dirty="0" err="1">
                <a:ln>
                  <a:noFill/>
                </a:ln>
                <a:solidFill>
                  <a:srgbClr val="1996FF"/>
                </a:solidFill>
                <a:effectLst/>
                <a:uLnTx/>
                <a:uFillTx/>
                <a:latin typeface="Calibri" panose="020F0502020204030204" pitchFamily="34" charset="0"/>
                <a:cs typeface="Calibri" panose="020F0502020204030204" pitchFamily="34" charset="0"/>
                <a:sym typeface="Arial"/>
              </a:rPr>
              <a:t>normale</a:t>
            </a:r>
            <a:endParaRPr kumimoji="0" lang="en-US" sz="2800" b="1" i="1"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996FF"/>
              </a:solidFill>
              <a:effectLst/>
              <a:uLnTx/>
              <a:uFillTx/>
              <a:latin typeface="Arial"/>
              <a:cs typeface="Arial"/>
              <a:sym typeface="Arial"/>
            </a:endParaRPr>
          </a:p>
        </p:txBody>
      </p:sp>
      <p:sp>
        <p:nvSpPr>
          <p:cNvPr id="14" name="ZoneTexte 13">
            <a:extLst>
              <a:ext uri="{FF2B5EF4-FFF2-40B4-BE49-F238E27FC236}">
                <a16:creationId xmlns:a16="http://schemas.microsoft.com/office/drawing/2014/main" id="{A0D2248A-EE8E-467C-AA5F-B56F8343C850}"/>
              </a:ext>
            </a:extLst>
          </p:cNvPr>
          <p:cNvSpPr txBox="1"/>
          <p:nvPr/>
        </p:nvSpPr>
        <p:spPr>
          <a:xfrm>
            <a:off x="450574" y="6315618"/>
            <a:ext cx="11078817" cy="430887"/>
          </a:xfrm>
          <a:prstGeom prst="rect">
            <a:avLst/>
          </a:prstGeom>
          <a:noFill/>
        </p:spPr>
        <p:txBody>
          <a:bodyPr wrap="square">
            <a:spAutoFit/>
          </a:bodyPr>
          <a:lstStyle/>
          <a:p>
            <a:r>
              <a:rPr lang="fr-FR" sz="1100" dirty="0"/>
              <a:t>*</a:t>
            </a:r>
            <a:r>
              <a:rPr lang="fr-FR" sz="1100" dirty="0" err="1"/>
              <a:t>Gamé</a:t>
            </a:r>
            <a:r>
              <a:rPr lang="fr-FR" sz="1100" dirty="0"/>
              <a:t> et al., Prog. </a:t>
            </a:r>
            <a:r>
              <a:rPr lang="fr-FR" sz="1100" dirty="0" err="1"/>
              <a:t>Urol</a:t>
            </a:r>
            <a:r>
              <a:rPr lang="fr-FR" sz="1100" dirty="0"/>
              <a:t>. (2020) 30, 232—251, Intermittent </a:t>
            </a:r>
            <a:r>
              <a:rPr lang="fr-FR" sz="1100" dirty="0" err="1"/>
              <a:t>catheterization</a:t>
            </a:r>
            <a:r>
              <a:rPr lang="fr-FR" sz="1100" dirty="0"/>
              <a:t>: </a:t>
            </a:r>
            <a:r>
              <a:rPr lang="fr-FR" sz="1100" dirty="0" err="1"/>
              <a:t>Clinical</a:t>
            </a:r>
            <a:r>
              <a:rPr lang="fr-FR" sz="1100" dirty="0"/>
              <a:t> practice guidelines </a:t>
            </a:r>
            <a:r>
              <a:rPr lang="fr-FR" sz="1100" dirty="0" err="1"/>
              <a:t>from</a:t>
            </a:r>
            <a:r>
              <a:rPr lang="fr-FR" sz="1100" dirty="0"/>
              <a:t> Association Française d’Urologie (AFU), Groupe de Neuro-urologie de Langue Française (GENULF), Société Française de Médecine Physique et de Réadaptation (SOFMER) and Société Interdisciplinaire Francophone </a:t>
            </a:r>
            <a:r>
              <a:rPr lang="fr-FR" sz="1100" dirty="0" err="1"/>
              <a:t>d’UroDynamique</a:t>
            </a:r>
            <a:r>
              <a:rPr lang="fr-FR" sz="1100" dirty="0"/>
              <a:t> et de Pelvi-</a:t>
            </a:r>
            <a:r>
              <a:rPr lang="fr-FR" sz="1100" dirty="0" err="1"/>
              <a:t>Périnéologie</a:t>
            </a:r>
            <a:r>
              <a:rPr lang="fr-FR" sz="1100" dirty="0"/>
              <a:t> (SIFUD-PP)</a:t>
            </a:r>
          </a:p>
        </p:txBody>
      </p:sp>
    </p:spTree>
    <p:extLst>
      <p:ext uri="{BB962C8B-B14F-4D97-AF65-F5344CB8AC3E}">
        <p14:creationId xmlns:p14="http://schemas.microsoft.com/office/powerpoint/2010/main" val="307190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6" presetClass="emph" presetSubtype="0" repeatCount="2000" fill="hold" grpId="0" nodeType="after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9" name="Rektangel med klippt och rundat hörn 8">
            <a:extLst>
              <a:ext uri="{FF2B5EF4-FFF2-40B4-BE49-F238E27FC236}">
                <a16:creationId xmlns:a16="http://schemas.microsoft.com/office/drawing/2014/main" id="{C171B32D-E81A-D549-8E32-F472BD1F1E10}"/>
              </a:ext>
            </a:extLst>
          </p:cNvPr>
          <p:cNvSpPr/>
          <p:nvPr/>
        </p:nvSpPr>
        <p:spPr>
          <a:xfrm>
            <a:off x="371475" y="1841500"/>
            <a:ext cx="11449050" cy="41798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8" name="Google Shape;358;p24"/>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a:buSzPts val="3600"/>
            </a:pPr>
            <a:r>
              <a:rPr lang="en-US" dirty="0" err="1"/>
              <a:t>En</a:t>
            </a:r>
            <a:r>
              <a:rPr lang="en-US" dirty="0"/>
              <a:t> pratique – chez </a:t>
            </a:r>
            <a:r>
              <a:rPr lang="en-US" dirty="0" err="1"/>
              <a:t>l’homme</a:t>
            </a:r>
            <a:endParaRPr dirty="0"/>
          </a:p>
        </p:txBody>
      </p:sp>
      <p:pic>
        <p:nvPicPr>
          <p:cNvPr id="359" name="Google Shape;359;p24"/>
          <p:cNvPicPr preferRelativeResize="0"/>
          <p:nvPr/>
        </p:nvPicPr>
        <p:blipFill rotWithShape="1">
          <a:blip r:embed="rId3">
            <a:alphaModFix amt="85000"/>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909623" y="3192766"/>
            <a:ext cx="2076640" cy="1485114"/>
          </a:xfrm>
          <a:prstGeom prst="rect">
            <a:avLst/>
          </a:prstGeom>
          <a:noFill/>
          <a:ln>
            <a:noFill/>
          </a:ln>
        </p:spPr>
      </p:pic>
      <p:pic>
        <p:nvPicPr>
          <p:cNvPr id="360" name="Google Shape;360;p24"/>
          <p:cNvPicPr preferRelativeResize="0"/>
          <p:nvPr/>
        </p:nvPicPr>
        <p:blipFill rotWithShape="1">
          <a:blip r:embed="rId4">
            <a:alphaModFix/>
          </a:blip>
          <a:srcRect/>
          <a:stretch/>
        </p:blipFill>
        <p:spPr>
          <a:xfrm>
            <a:off x="3282598" y="2832008"/>
            <a:ext cx="2597342" cy="1839879"/>
          </a:xfrm>
          <a:prstGeom prst="rect">
            <a:avLst/>
          </a:prstGeom>
          <a:noFill/>
          <a:ln>
            <a:noFill/>
          </a:ln>
        </p:spPr>
      </p:pic>
      <p:pic>
        <p:nvPicPr>
          <p:cNvPr id="361" name="Google Shape;361;p24"/>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6076626" y="2816068"/>
            <a:ext cx="2404654" cy="3056095"/>
          </a:xfrm>
          <a:prstGeom prst="rect">
            <a:avLst/>
          </a:prstGeom>
          <a:noFill/>
          <a:ln>
            <a:noFill/>
          </a:ln>
        </p:spPr>
      </p:pic>
      <p:pic>
        <p:nvPicPr>
          <p:cNvPr id="362" name="Google Shape;362;p24"/>
          <p:cNvPicPr preferRelativeResize="0"/>
          <p:nvPr/>
        </p:nvPicPr>
        <p:blipFill rotWithShape="1">
          <a:blip r:embed="rId6">
            <a:alphaModFix/>
          </a:blip>
          <a:srcRect/>
          <a:stretch/>
        </p:blipFill>
        <p:spPr>
          <a:xfrm>
            <a:off x="8734351" y="2802707"/>
            <a:ext cx="2757162" cy="1866434"/>
          </a:xfrm>
          <a:prstGeom prst="rect">
            <a:avLst/>
          </a:prstGeom>
          <a:noFill/>
          <a:ln>
            <a:noFill/>
          </a:ln>
        </p:spPr>
      </p:pic>
    </p:spTree>
    <p:extLst>
      <p:ext uri="{BB962C8B-B14F-4D97-AF65-F5344CB8AC3E}">
        <p14:creationId xmlns:p14="http://schemas.microsoft.com/office/powerpoint/2010/main" val="340388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9" name="Rektangel med klippt och rundat hörn 8">
            <a:extLst>
              <a:ext uri="{FF2B5EF4-FFF2-40B4-BE49-F238E27FC236}">
                <a16:creationId xmlns:a16="http://schemas.microsoft.com/office/drawing/2014/main" id="{17C9D6BE-F148-2E4E-9614-7615E1859615}"/>
              </a:ext>
            </a:extLst>
          </p:cNvPr>
          <p:cNvSpPr/>
          <p:nvPr/>
        </p:nvSpPr>
        <p:spPr>
          <a:xfrm>
            <a:off x="371475" y="1841500"/>
            <a:ext cx="11449050" cy="41798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8" name="Google Shape;368;p25"/>
          <p:cNvSpPr txBox="1">
            <a:spLocks noGrp="1"/>
          </p:cNvSpPr>
          <p:nvPr>
            <p:ph type="title"/>
          </p:nvPr>
        </p:nvSpPr>
        <p:spPr>
          <a:xfrm>
            <a:off x="838200" y="721919"/>
            <a:ext cx="10515600" cy="1223493"/>
          </a:xfrm>
          <a:prstGeom prst="rect">
            <a:avLst/>
          </a:prstGeom>
          <a:noFill/>
          <a:ln>
            <a:noFill/>
          </a:ln>
        </p:spPr>
        <p:txBody>
          <a:bodyPr spcFirstLastPara="1" wrap="square" lIns="91425" tIns="45700" rIns="91425" bIns="45700" anchor="ctr" anchorCtr="0">
            <a:normAutofit/>
          </a:bodyPr>
          <a:lstStyle/>
          <a:p>
            <a:pPr>
              <a:buSzPts val="3600"/>
            </a:pPr>
            <a:r>
              <a:rPr lang="en-US" dirty="0" err="1"/>
              <a:t>En</a:t>
            </a:r>
            <a:r>
              <a:rPr lang="en-US" dirty="0"/>
              <a:t> pratique – chez la femme</a:t>
            </a:r>
            <a:endParaRPr dirty="0">
              <a:solidFill>
                <a:schemeClr val="bg2"/>
              </a:solidFill>
            </a:endParaRPr>
          </a:p>
        </p:txBody>
      </p:sp>
      <p:pic>
        <p:nvPicPr>
          <p:cNvPr id="369" name="Google Shape;369;p25"/>
          <p:cNvPicPr preferRelativeResize="0"/>
          <p:nvPr/>
        </p:nvPicPr>
        <p:blipFill rotWithShape="1">
          <a:blip r:embed="rId3">
            <a:alphaModFix/>
            <a:extLst>
              <a:ext uri="{BEBA8EAE-BF5A-486C-A8C5-ECC9F3942E4B}">
                <a14:imgProps xmlns:a14="http://schemas.microsoft.com/office/drawing/2010/main">
                  <a14:imgLayer>
                    <a14:imgEffect>
                      <a14:saturation sat="66000"/>
                    </a14:imgEffect>
                  </a14:imgLayer>
                </a14:imgProps>
              </a:ext>
            </a:extLst>
          </a:blip>
          <a:srcRect/>
          <a:stretch/>
        </p:blipFill>
        <p:spPr>
          <a:xfrm>
            <a:off x="442267" y="2810039"/>
            <a:ext cx="2891260" cy="1868932"/>
          </a:xfrm>
          <a:prstGeom prst="rect">
            <a:avLst/>
          </a:prstGeom>
          <a:noFill/>
          <a:ln>
            <a:noFill/>
          </a:ln>
        </p:spPr>
      </p:pic>
      <p:pic>
        <p:nvPicPr>
          <p:cNvPr id="370" name="Google Shape;370;p25"/>
          <p:cNvPicPr preferRelativeResize="0"/>
          <p:nvPr/>
        </p:nvPicPr>
        <p:blipFill rotWithShape="1">
          <a:blip r:embed="rId4">
            <a:alphaModFix/>
          </a:blip>
          <a:srcRect/>
          <a:stretch/>
        </p:blipFill>
        <p:spPr>
          <a:xfrm>
            <a:off x="3144967" y="2802818"/>
            <a:ext cx="2836389" cy="1930077"/>
          </a:xfrm>
          <a:prstGeom prst="rect">
            <a:avLst/>
          </a:prstGeom>
          <a:noFill/>
          <a:ln>
            <a:noFill/>
          </a:ln>
        </p:spPr>
      </p:pic>
      <p:pic>
        <p:nvPicPr>
          <p:cNvPr id="371" name="Google Shape;371;p25"/>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6567835" y="3091181"/>
            <a:ext cx="2348809" cy="2664136"/>
          </a:xfrm>
          <a:prstGeom prst="rect">
            <a:avLst/>
          </a:prstGeom>
          <a:noFill/>
          <a:ln>
            <a:noFill/>
          </a:ln>
        </p:spPr>
      </p:pic>
      <p:pic>
        <p:nvPicPr>
          <p:cNvPr id="372" name="Google Shape;372;p25"/>
          <p:cNvPicPr preferRelativeResize="0"/>
          <p:nvPr/>
        </p:nvPicPr>
        <p:blipFill rotWithShape="1">
          <a:blip r:embed="rId6">
            <a:alphaModFix/>
          </a:blip>
          <a:srcRect/>
          <a:stretch/>
        </p:blipFill>
        <p:spPr>
          <a:xfrm>
            <a:off x="9187165" y="3080018"/>
            <a:ext cx="2445490" cy="2220846"/>
          </a:xfrm>
          <a:prstGeom prst="rect">
            <a:avLst/>
          </a:prstGeom>
          <a:noFill/>
          <a:ln>
            <a:noFill/>
          </a:ln>
        </p:spPr>
      </p:pic>
    </p:spTree>
    <p:extLst>
      <p:ext uri="{BB962C8B-B14F-4D97-AF65-F5344CB8AC3E}">
        <p14:creationId xmlns:p14="http://schemas.microsoft.com/office/powerpoint/2010/main" val="819694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med klippt och rundat hörn 14">
            <a:extLst>
              <a:ext uri="{FF2B5EF4-FFF2-40B4-BE49-F238E27FC236}">
                <a16:creationId xmlns:a16="http://schemas.microsoft.com/office/drawing/2014/main" id="{EFFA73EB-AAE0-6244-84AC-06F0894260BC}"/>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D287C8FB-44DC-4184-A67D-50557E5D9838}"/>
              </a:ext>
            </a:extLst>
          </p:cNvPr>
          <p:cNvSpPr>
            <a:spLocks noGrp="1"/>
          </p:cNvSpPr>
          <p:nvPr>
            <p:ph type="title"/>
          </p:nvPr>
        </p:nvSpPr>
        <p:spPr/>
        <p:txBody>
          <a:bodyPr/>
          <a:lstStyle/>
          <a:p>
            <a:r>
              <a:rPr lang="en-US" dirty="0"/>
              <a:t>Suggestions de</a:t>
            </a:r>
            <a:r>
              <a:rPr lang="sv-SE" dirty="0"/>
              <a:t> positions pour les f</a:t>
            </a:r>
            <a:r>
              <a:rPr lang="en-US" dirty="0" err="1"/>
              <a:t>emmes</a:t>
            </a:r>
            <a:endParaRPr lang="en-US" dirty="0"/>
          </a:p>
        </p:txBody>
      </p:sp>
      <p:pic>
        <p:nvPicPr>
          <p:cNvPr id="14" name="Bildobjekt 13">
            <a:extLst>
              <a:ext uri="{FF2B5EF4-FFF2-40B4-BE49-F238E27FC236}">
                <a16:creationId xmlns:a16="http://schemas.microsoft.com/office/drawing/2014/main" id="{3EA63A09-983D-264B-9A9F-A9045D62AB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90715" y="2276475"/>
            <a:ext cx="1738610" cy="3365906"/>
          </a:xfrm>
          <a:prstGeom prst="rect">
            <a:avLst/>
          </a:prstGeom>
        </p:spPr>
      </p:pic>
      <p:pic>
        <p:nvPicPr>
          <p:cNvPr id="17" name="Bildobjekt 16">
            <a:extLst>
              <a:ext uri="{FF2B5EF4-FFF2-40B4-BE49-F238E27FC236}">
                <a16:creationId xmlns:a16="http://schemas.microsoft.com/office/drawing/2014/main" id="{93442560-34BB-C543-94B7-869545329F0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69422" y="2276475"/>
            <a:ext cx="1837556" cy="3365905"/>
          </a:xfrm>
          <a:prstGeom prst="rect">
            <a:avLst/>
          </a:prstGeom>
        </p:spPr>
      </p:pic>
      <p:pic>
        <p:nvPicPr>
          <p:cNvPr id="18" name="Bildobjekt 17">
            <a:extLst>
              <a:ext uri="{FF2B5EF4-FFF2-40B4-BE49-F238E27FC236}">
                <a16:creationId xmlns:a16="http://schemas.microsoft.com/office/drawing/2014/main" id="{F998FD18-CC28-7D4F-9544-FE9553213E2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546"/>
          <a:stretch/>
        </p:blipFill>
        <p:spPr>
          <a:xfrm>
            <a:off x="9442276" y="2289538"/>
            <a:ext cx="1837556" cy="3365905"/>
          </a:xfrm>
          <a:prstGeom prst="rect">
            <a:avLst/>
          </a:prstGeom>
        </p:spPr>
      </p:pic>
      <p:pic>
        <p:nvPicPr>
          <p:cNvPr id="19" name="Bildobjekt 18">
            <a:extLst>
              <a:ext uri="{FF2B5EF4-FFF2-40B4-BE49-F238E27FC236}">
                <a16:creationId xmlns:a16="http://schemas.microsoft.com/office/drawing/2014/main" id="{F5FF9CD1-029C-464B-89DA-DEE8F3D54EA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15963" y="2230435"/>
            <a:ext cx="1761579" cy="3365906"/>
          </a:xfrm>
          <a:prstGeom prst="rect">
            <a:avLst/>
          </a:prstGeom>
        </p:spPr>
      </p:pic>
      <p:pic>
        <p:nvPicPr>
          <p:cNvPr id="20" name="Bildobjekt 19">
            <a:extLst>
              <a:ext uri="{FF2B5EF4-FFF2-40B4-BE49-F238E27FC236}">
                <a16:creationId xmlns:a16="http://schemas.microsoft.com/office/drawing/2014/main" id="{B6287546-9B32-2848-A753-4E088CF95A3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546"/>
          <a:stretch/>
        </p:blipFill>
        <p:spPr>
          <a:xfrm>
            <a:off x="2916039" y="2230435"/>
            <a:ext cx="1761579" cy="3365906"/>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5" name="Grupp 4">
            <a:extLst>
              <a:ext uri="{FF2B5EF4-FFF2-40B4-BE49-F238E27FC236}">
                <a16:creationId xmlns:a16="http://schemas.microsoft.com/office/drawing/2014/main" id="{7F424785-D0D6-6445-9477-B633FECC240D}"/>
              </a:ext>
            </a:extLst>
          </p:cNvPr>
          <p:cNvGrpSpPr/>
          <p:nvPr/>
        </p:nvGrpSpPr>
        <p:grpSpPr>
          <a:xfrm>
            <a:off x="443132" y="1842246"/>
            <a:ext cx="11122606" cy="4520453"/>
            <a:chOff x="371475" y="1842246"/>
            <a:chExt cx="11192579" cy="4520453"/>
          </a:xfrm>
        </p:grpSpPr>
        <p:sp>
          <p:nvSpPr>
            <p:cNvPr id="9" name="Rektangel med klippt och rundat hörn 8">
              <a:extLst>
                <a:ext uri="{FF2B5EF4-FFF2-40B4-BE49-F238E27FC236}">
                  <a16:creationId xmlns:a16="http://schemas.microsoft.com/office/drawing/2014/main" id="{0713D1BE-DB75-6547-AC25-2161B6C1A8F7}"/>
                </a:ext>
              </a:extLst>
            </p:cNvPr>
            <p:cNvSpPr/>
            <p:nvPr/>
          </p:nvSpPr>
          <p:spPr>
            <a:xfrm>
              <a:off x="371475" y="1842246"/>
              <a:ext cx="11192577" cy="4520453"/>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a:ln>
                  <a:noFill/>
                </a:ln>
                <a:solidFill>
                  <a:srgbClr val="FFFFFF"/>
                </a:solidFill>
                <a:effectLst/>
                <a:uLnTx/>
                <a:uFillTx/>
                <a:latin typeface="Arial"/>
                <a:ea typeface="+mn-ea"/>
                <a:cs typeface="+mn-cs"/>
                <a:sym typeface="Arial"/>
              </a:endParaRPr>
            </a:p>
          </p:txBody>
        </p:sp>
        <p:pic>
          <p:nvPicPr>
            <p:cNvPr id="4" name="Bildobjekt 3">
              <a:extLst>
                <a:ext uri="{FF2B5EF4-FFF2-40B4-BE49-F238E27FC236}">
                  <a16:creationId xmlns:a16="http://schemas.microsoft.com/office/drawing/2014/main" id="{3AC70255-0DA3-3045-8237-040223444856}"/>
                </a:ext>
              </a:extLst>
            </p:cNvPr>
            <p:cNvPicPr>
              <a:picLocks noChangeAspect="1"/>
            </p:cNvPicPr>
            <p:nvPr/>
          </p:nvPicPr>
          <p:blipFill rotWithShape="1">
            <a:blip r:embed="rId3">
              <a:extLst>
                <a:ext uri="{28A0092B-C50C-407E-A947-70E740481C1C}">
                  <a14:useLocalDpi xmlns:a14="http://schemas.microsoft.com/office/drawing/2010/main"/>
                </a:ext>
              </a:extLst>
            </a:blip>
            <a:srcRect l="3903"/>
            <a:stretch/>
          </p:blipFill>
          <p:spPr>
            <a:xfrm>
              <a:off x="4970610" y="1842246"/>
              <a:ext cx="6593444" cy="4500563"/>
            </a:xfrm>
            <a:prstGeom prst="rect">
              <a:avLst/>
            </a:prstGeom>
          </p:spPr>
        </p:pic>
        <p:sp>
          <p:nvSpPr>
            <p:cNvPr id="10" name="Rektangel 9">
              <a:extLst>
                <a:ext uri="{FF2B5EF4-FFF2-40B4-BE49-F238E27FC236}">
                  <a16:creationId xmlns:a16="http://schemas.microsoft.com/office/drawing/2014/main" id="{2303BE9F-1BEF-5A48-966B-2E9EDEF3A15A}"/>
                </a:ext>
              </a:extLst>
            </p:cNvPr>
            <p:cNvSpPr/>
            <p:nvPr/>
          </p:nvSpPr>
          <p:spPr>
            <a:xfrm>
              <a:off x="4950359" y="1842246"/>
              <a:ext cx="1710735" cy="4516368"/>
            </a:xfrm>
            <a:prstGeom prst="rect">
              <a:avLst/>
            </a:prstGeom>
            <a:gradFill flip="none" rotWithShape="1">
              <a:gsLst>
                <a:gs pos="0">
                  <a:schemeClr val="bg1">
                    <a:lumMod val="95000"/>
                    <a:alpha val="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dirty="0">
                <a:ln>
                  <a:noFill/>
                </a:ln>
                <a:solidFill>
                  <a:srgbClr val="FFFFFF"/>
                </a:solidFill>
                <a:effectLst/>
                <a:uLnTx/>
                <a:uFillTx/>
                <a:latin typeface="Arial"/>
                <a:ea typeface="+mn-ea"/>
                <a:cs typeface="+mn-cs"/>
                <a:sym typeface="Arial"/>
              </a:endParaRPr>
            </a:p>
          </p:txBody>
        </p:sp>
      </p:grpSp>
      <p:sp>
        <p:nvSpPr>
          <p:cNvPr id="2" name="Rubrik 1">
            <a:extLst>
              <a:ext uri="{FF2B5EF4-FFF2-40B4-BE49-F238E27FC236}">
                <a16:creationId xmlns:a16="http://schemas.microsoft.com/office/drawing/2014/main" id="{0684D676-47B2-034D-A5C1-C11E202E2C39}"/>
              </a:ext>
            </a:extLst>
          </p:cNvPr>
          <p:cNvSpPr>
            <a:spLocks noGrp="1"/>
          </p:cNvSpPr>
          <p:nvPr>
            <p:ph type="title"/>
          </p:nvPr>
        </p:nvSpPr>
        <p:spPr/>
        <p:txBody>
          <a:bodyPr/>
          <a:lstStyle/>
          <a:p>
            <a:r>
              <a:rPr lang="en-US" dirty="0" err="1"/>
              <a:t>Sommaire</a:t>
            </a:r>
            <a:endParaRPr lang="en-US" dirty="0"/>
          </a:p>
        </p:txBody>
      </p:sp>
      <p:sp>
        <p:nvSpPr>
          <p:cNvPr id="6" name="Platshållare för text 5">
            <a:extLst>
              <a:ext uri="{FF2B5EF4-FFF2-40B4-BE49-F238E27FC236}">
                <a16:creationId xmlns:a16="http://schemas.microsoft.com/office/drawing/2014/main" id="{874E0D7F-15FE-A441-827C-20F0AAFAE655}"/>
              </a:ext>
            </a:extLst>
          </p:cNvPr>
          <p:cNvSpPr>
            <a:spLocks noGrp="1"/>
          </p:cNvSpPr>
          <p:nvPr>
            <p:ph type="body" idx="1"/>
          </p:nvPr>
        </p:nvSpPr>
        <p:spPr>
          <a:xfrm>
            <a:off x="838199" y="2073600"/>
            <a:ext cx="5615763" cy="4230000"/>
          </a:xfrm>
        </p:spPr>
        <p:txBody>
          <a:bodyPr/>
          <a:lstStyle/>
          <a:p>
            <a:r>
              <a:rPr lang="fr-FR" dirty="0"/>
              <a:t>Connaissances de base (Thérapie SIP) </a:t>
            </a:r>
          </a:p>
          <a:p>
            <a:r>
              <a:rPr lang="fr-FR" dirty="0"/>
              <a:t>Traitement par sondage</a:t>
            </a:r>
          </a:p>
          <a:p>
            <a:r>
              <a:rPr lang="fr-FR" dirty="0"/>
              <a:t>Sondage intermittent propre - SIP</a:t>
            </a:r>
          </a:p>
          <a:p>
            <a:r>
              <a:rPr lang="fr-FR" dirty="0"/>
              <a:t>Éducation du patient</a:t>
            </a:r>
          </a:p>
          <a:p>
            <a:r>
              <a:rPr lang="fr-FR" dirty="0"/>
              <a:t>Procédure pratique</a:t>
            </a:r>
          </a:p>
          <a:p>
            <a:r>
              <a:rPr lang="fr-FR" dirty="0"/>
              <a:t>Suivi</a:t>
            </a:r>
          </a:p>
          <a:p>
            <a:r>
              <a:rPr lang="fr-FR" dirty="0"/>
              <a:t>Conformité</a:t>
            </a:r>
          </a:p>
          <a:p>
            <a:r>
              <a:rPr lang="fr-FR" dirty="0"/>
              <a:t>Cas de patients</a:t>
            </a:r>
            <a:endParaRPr lang="en-US" dirty="0"/>
          </a:p>
        </p:txBody>
      </p:sp>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801F8DB6-5A1E-F14D-B80D-C3C4E6200CC6}"/>
              </a:ext>
            </a:extLst>
          </p:cNvPr>
          <p:cNvSpPr/>
          <p:nvPr/>
        </p:nvSpPr>
        <p:spPr>
          <a:xfrm>
            <a:off x="371475" y="1857828"/>
            <a:ext cx="11449050" cy="4156076"/>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D287C8FB-44DC-4184-A67D-50557E5D9838}"/>
              </a:ext>
            </a:extLst>
          </p:cNvPr>
          <p:cNvSpPr>
            <a:spLocks noGrp="1"/>
          </p:cNvSpPr>
          <p:nvPr>
            <p:ph type="title"/>
          </p:nvPr>
        </p:nvSpPr>
        <p:spPr/>
        <p:txBody>
          <a:bodyPr/>
          <a:lstStyle/>
          <a:p>
            <a:r>
              <a:rPr lang="en-US" dirty="0"/>
              <a:t>Suggestions de</a:t>
            </a:r>
            <a:r>
              <a:rPr lang="sv-SE" dirty="0"/>
              <a:t> positions pour les hommes</a:t>
            </a:r>
            <a:endParaRPr lang="en-US" dirty="0"/>
          </a:p>
        </p:txBody>
      </p:sp>
      <p:pic>
        <p:nvPicPr>
          <p:cNvPr id="12" name="Bildobjekt 11">
            <a:extLst>
              <a:ext uri="{FF2B5EF4-FFF2-40B4-BE49-F238E27FC236}">
                <a16:creationId xmlns:a16="http://schemas.microsoft.com/office/drawing/2014/main" id="{15AF083D-1A9F-F147-957C-BBB2C3FC5C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88" r="17047"/>
          <a:stretch/>
        </p:blipFill>
        <p:spPr>
          <a:xfrm>
            <a:off x="385763" y="2301872"/>
            <a:ext cx="11323637" cy="3368675"/>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a:spLocks noGrp="1"/>
          </p:cNvSpPr>
          <p:nvPr>
            <p:ph type="title"/>
          </p:nvPr>
        </p:nvSpPr>
        <p:spPr>
          <a:xfrm>
            <a:off x="825137" y="720845"/>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a:t>Information </a:t>
            </a:r>
            <a:r>
              <a:rPr lang="en-US" dirty="0" err="1"/>
              <a:t>produit</a:t>
            </a:r>
            <a:endParaRPr dirty="0"/>
          </a:p>
        </p:txBody>
      </p:sp>
      <p:sp>
        <p:nvSpPr>
          <p:cNvPr id="345" name="Google Shape;345;p22"/>
          <p:cNvSpPr txBox="1">
            <a:spLocks noGrp="1"/>
          </p:cNvSpPr>
          <p:nvPr>
            <p:ph type="body" idx="1"/>
          </p:nvPr>
        </p:nvSpPr>
        <p:spPr>
          <a:xfrm>
            <a:off x="825136" y="1838253"/>
            <a:ext cx="6318614" cy="4189865"/>
          </a:xfrm>
          <a:prstGeom prst="rect">
            <a:avLst/>
          </a:prstGeom>
          <a:noFill/>
          <a:ln>
            <a:noFill/>
          </a:ln>
        </p:spPr>
        <p:txBody>
          <a:bodyPr spcFirstLastPara="1" wrap="square" lIns="91425" tIns="45700" rIns="91425" bIns="45700" anchor="t" anchorCtr="0">
            <a:normAutofit lnSpcReduction="10000"/>
          </a:bodyPr>
          <a:lstStyle/>
          <a:p>
            <a:pPr marL="228600" indent="-228600">
              <a:spcBef>
                <a:spcPts val="1200"/>
              </a:spcBef>
              <a:buSzPts val="2400"/>
            </a:pPr>
            <a:r>
              <a:rPr lang="en-US" b="1" dirty="0" err="1"/>
              <a:t>Produit</a:t>
            </a:r>
            <a:r>
              <a:rPr lang="en-US" b="1" dirty="0"/>
              <a:t> –</a:t>
            </a:r>
            <a:r>
              <a:rPr lang="en-US" dirty="0"/>
              <a:t> </a:t>
            </a:r>
            <a:r>
              <a:rPr lang="en-US" dirty="0" err="1"/>
              <a:t>discutez</a:t>
            </a:r>
            <a:r>
              <a:rPr lang="en-US" dirty="0"/>
              <a:t> les </a:t>
            </a:r>
            <a:r>
              <a:rPr lang="en-US" dirty="0" err="1"/>
              <a:t>propriétés</a:t>
            </a:r>
            <a:r>
              <a:rPr lang="en-US" dirty="0"/>
              <a:t> du </a:t>
            </a:r>
            <a:r>
              <a:rPr lang="en-US" dirty="0" err="1"/>
              <a:t>produit</a:t>
            </a:r>
            <a:r>
              <a:rPr lang="en-US" dirty="0"/>
              <a:t>, </a:t>
            </a:r>
            <a:r>
              <a:rPr lang="en-US" dirty="0" err="1"/>
              <a:t>telles</a:t>
            </a:r>
            <a:r>
              <a:rPr lang="en-US" dirty="0"/>
              <a:t> que le </a:t>
            </a:r>
            <a:r>
              <a:rPr lang="en-US" dirty="0" err="1"/>
              <a:t>matériau</a:t>
            </a:r>
            <a:r>
              <a:rPr lang="en-US" dirty="0"/>
              <a:t>, le </a:t>
            </a:r>
            <a:r>
              <a:rPr lang="en-US" dirty="0" err="1"/>
              <a:t>revêtement</a:t>
            </a:r>
            <a:r>
              <a:rPr lang="en-US" dirty="0"/>
              <a:t> et </a:t>
            </a:r>
            <a:r>
              <a:rPr lang="en-US" dirty="0" err="1"/>
              <a:t>l’extrémité</a:t>
            </a:r>
            <a:endParaRPr lang="en-US" dirty="0"/>
          </a:p>
          <a:p>
            <a:pPr marL="228600" lvl="0" indent="-228600" algn="l" rtl="0">
              <a:lnSpc>
                <a:spcPct val="90000"/>
              </a:lnSpc>
              <a:spcBef>
                <a:spcPts val="1200"/>
              </a:spcBef>
              <a:spcAft>
                <a:spcPts val="0"/>
              </a:spcAft>
              <a:buClr>
                <a:schemeClr val="dk1"/>
              </a:buClr>
              <a:buSzPts val="2400"/>
              <a:buChar char="•"/>
            </a:pPr>
            <a:r>
              <a:rPr lang="en-US" b="1" dirty="0"/>
              <a:t>Manipulation du </a:t>
            </a:r>
            <a:r>
              <a:rPr lang="en-US" b="1" dirty="0" err="1"/>
              <a:t>produit</a:t>
            </a:r>
            <a:r>
              <a:rPr lang="en-US" b="1" dirty="0"/>
              <a:t> </a:t>
            </a:r>
            <a:r>
              <a:rPr lang="en-US" dirty="0"/>
              <a:t>– </a:t>
            </a:r>
            <a:r>
              <a:rPr lang="en-US" dirty="0" err="1"/>
              <a:t>ouverture</a:t>
            </a:r>
            <a:r>
              <a:rPr lang="en-US" dirty="0"/>
              <a:t>, </a:t>
            </a:r>
            <a:br>
              <a:rPr lang="en-US" dirty="0"/>
            </a:br>
            <a:r>
              <a:rPr lang="en-US" dirty="0"/>
              <a:t>activation, insertion, etc.</a:t>
            </a:r>
            <a:r>
              <a:rPr lang="en-US" b="1" dirty="0"/>
              <a:t> </a:t>
            </a:r>
          </a:p>
          <a:p>
            <a:pPr marL="228600" indent="-228600">
              <a:spcBef>
                <a:spcPts val="1200"/>
              </a:spcBef>
              <a:buSzPts val="2400"/>
            </a:pPr>
            <a:r>
              <a:rPr lang="en-US" b="1" dirty="0"/>
              <a:t>Gestion des </a:t>
            </a:r>
            <a:r>
              <a:rPr lang="en-US" b="1" dirty="0" err="1"/>
              <a:t>déchets</a:t>
            </a:r>
            <a:r>
              <a:rPr lang="en-US" b="1" dirty="0"/>
              <a:t>  </a:t>
            </a:r>
            <a:r>
              <a:rPr lang="en-US" dirty="0"/>
              <a:t>– </a:t>
            </a:r>
            <a:r>
              <a:rPr lang="en-US" dirty="0" err="1"/>
              <a:t>c.à.d</a:t>
            </a:r>
            <a:r>
              <a:rPr lang="en-US" dirty="0"/>
              <a:t> </a:t>
            </a:r>
            <a:r>
              <a:rPr lang="en-US" dirty="0" err="1"/>
              <a:t>recyclage</a:t>
            </a:r>
            <a:r>
              <a:rPr lang="en-US" dirty="0"/>
              <a:t> du  </a:t>
            </a:r>
            <a:br>
              <a:rPr lang="en-US" dirty="0"/>
            </a:br>
            <a:r>
              <a:rPr lang="en-US" dirty="0"/>
              <a:t>matériel </a:t>
            </a:r>
            <a:r>
              <a:rPr lang="en-US" dirty="0" err="1"/>
              <a:t>d’emballage</a:t>
            </a:r>
            <a:r>
              <a:rPr lang="en-US" b="1" dirty="0"/>
              <a:t> </a:t>
            </a:r>
          </a:p>
          <a:p>
            <a:pPr marL="228600" lvl="0" indent="-228600" algn="l" rtl="0">
              <a:lnSpc>
                <a:spcPct val="90000"/>
              </a:lnSpc>
              <a:spcBef>
                <a:spcPts val="1200"/>
              </a:spcBef>
              <a:spcAft>
                <a:spcPts val="0"/>
              </a:spcAft>
              <a:buClr>
                <a:schemeClr val="dk1"/>
              </a:buClr>
              <a:buSzPts val="2400"/>
              <a:buChar char="•"/>
            </a:pPr>
            <a:r>
              <a:rPr lang="en-US" b="1" dirty="0" err="1"/>
              <a:t>Precription</a:t>
            </a:r>
            <a:r>
              <a:rPr lang="en-US" b="1" dirty="0"/>
              <a:t> – </a:t>
            </a:r>
            <a:r>
              <a:rPr lang="en-US" dirty="0"/>
              <a:t>des sondes et de </a:t>
            </a:r>
            <a:r>
              <a:rPr lang="en-US" dirty="0" err="1"/>
              <a:t>toute</a:t>
            </a:r>
            <a:r>
              <a:rPr lang="en-US" dirty="0"/>
              <a:t> aide technique </a:t>
            </a:r>
            <a:r>
              <a:rPr lang="en-US" dirty="0" err="1"/>
              <a:t>lorsque</a:t>
            </a:r>
            <a:r>
              <a:rPr lang="en-US" dirty="0"/>
              <a:t> le </a:t>
            </a:r>
            <a:r>
              <a:rPr lang="en-US" dirty="0" err="1"/>
              <a:t>choix</a:t>
            </a:r>
            <a:r>
              <a:rPr lang="en-US" dirty="0"/>
              <a:t> </a:t>
            </a:r>
            <a:r>
              <a:rPr lang="en-US" dirty="0" err="1"/>
              <a:t>est</a:t>
            </a:r>
            <a:r>
              <a:rPr lang="en-US" dirty="0"/>
              <a:t> fait </a:t>
            </a:r>
            <a:br>
              <a:rPr lang="en-US" dirty="0"/>
            </a:br>
            <a:endParaRPr dirty="0"/>
          </a:p>
          <a:p>
            <a:pPr marL="0" lvl="0" indent="0" algn="l" rtl="0">
              <a:lnSpc>
                <a:spcPct val="90000"/>
              </a:lnSpc>
              <a:spcBef>
                <a:spcPts val="1200"/>
              </a:spcBef>
              <a:spcAft>
                <a:spcPts val="0"/>
              </a:spcAft>
              <a:buClr>
                <a:schemeClr val="dk1"/>
              </a:buClr>
              <a:buSzPts val="2400"/>
              <a:buNone/>
            </a:pPr>
            <a:r>
              <a:rPr lang="en-US" dirty="0"/>
              <a:t>	</a:t>
            </a:r>
            <a:endParaRPr dirty="0"/>
          </a:p>
          <a:p>
            <a:pPr marL="0" lvl="0" indent="0" algn="l" rtl="0">
              <a:lnSpc>
                <a:spcPct val="90000"/>
              </a:lnSpc>
              <a:spcBef>
                <a:spcPts val="1200"/>
              </a:spcBef>
              <a:spcAft>
                <a:spcPts val="0"/>
              </a:spcAft>
              <a:buClr>
                <a:schemeClr val="dk1"/>
              </a:buClr>
              <a:buSzPts val="2400"/>
              <a:buNone/>
            </a:pPr>
            <a:endParaRPr dirty="0"/>
          </a:p>
          <a:p>
            <a:pPr marL="228600" lvl="0" indent="-76200" algn="l" rtl="0">
              <a:lnSpc>
                <a:spcPct val="90000"/>
              </a:lnSpc>
              <a:spcBef>
                <a:spcPts val="1200"/>
              </a:spcBef>
              <a:spcAft>
                <a:spcPts val="0"/>
              </a:spcAft>
              <a:buClr>
                <a:schemeClr val="dk1"/>
              </a:buClr>
              <a:buSzPts val="2400"/>
              <a:buNone/>
            </a:pPr>
            <a:endParaRPr dirty="0"/>
          </a:p>
        </p:txBody>
      </p:sp>
      <p:sp>
        <p:nvSpPr>
          <p:cNvPr id="2" name="textruta 1">
            <a:extLst>
              <a:ext uri="{FF2B5EF4-FFF2-40B4-BE49-F238E27FC236}">
                <a16:creationId xmlns:a16="http://schemas.microsoft.com/office/drawing/2014/main" id="{110E9A92-41E9-334D-A79F-74DAF1B99AFD}"/>
              </a:ext>
            </a:extLst>
          </p:cNvPr>
          <p:cNvSpPr txBox="1"/>
          <p:nvPr/>
        </p:nvSpPr>
        <p:spPr>
          <a:xfrm>
            <a:off x="11599817" y="7080069"/>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1A6B7713-D803-41DC-AA15-A5A43017F889}"/>
              </a:ext>
            </a:extLst>
          </p:cNvPr>
          <p:cNvPicPr>
            <a:picLocks noChangeAspect="1"/>
          </p:cNvPicPr>
          <p:nvPr/>
        </p:nvPicPr>
        <p:blipFill>
          <a:blip r:embed="rId3"/>
          <a:stretch>
            <a:fillRect/>
          </a:stretch>
        </p:blipFill>
        <p:spPr>
          <a:xfrm>
            <a:off x="6265145" y="4289830"/>
            <a:ext cx="2011854" cy="2011854"/>
          </a:xfrm>
          <a:prstGeom prst="rect">
            <a:avLst/>
          </a:prstGeom>
          <a:ln>
            <a:noFill/>
          </a:ln>
        </p:spPr>
      </p:pic>
      <p:pic>
        <p:nvPicPr>
          <p:cNvPr id="15" name="Bildobjekt 14">
            <a:extLst>
              <a:ext uri="{FF2B5EF4-FFF2-40B4-BE49-F238E27FC236}">
                <a16:creationId xmlns:a16="http://schemas.microsoft.com/office/drawing/2014/main" id="{B7CFA5F1-C086-C245-8F81-010424E9DB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32652"/>
          <a:stretch/>
        </p:blipFill>
        <p:spPr>
          <a:xfrm rot="993605">
            <a:off x="9364384" y="2001117"/>
            <a:ext cx="1507330" cy="4086915"/>
          </a:xfrm>
          <a:prstGeom prst="rect">
            <a:avLst/>
          </a:prstGeom>
        </p:spPr>
      </p:pic>
      <p:pic>
        <p:nvPicPr>
          <p:cNvPr id="16" name="Bildobjekt 15">
            <a:extLst>
              <a:ext uri="{FF2B5EF4-FFF2-40B4-BE49-F238E27FC236}">
                <a16:creationId xmlns:a16="http://schemas.microsoft.com/office/drawing/2014/main" id="{C76A1E97-3F1F-B241-97B4-477BAE3E46C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90018" y="1375206"/>
            <a:ext cx="1311727" cy="4518941"/>
          </a:xfrm>
          <a:prstGeom prst="rect">
            <a:avLst/>
          </a:prstGeom>
        </p:spPr>
      </p:pic>
      <p:pic>
        <p:nvPicPr>
          <p:cNvPr id="17" name="Content Placeholder 5">
            <a:extLst>
              <a:ext uri="{FF2B5EF4-FFF2-40B4-BE49-F238E27FC236}">
                <a16:creationId xmlns:a16="http://schemas.microsoft.com/office/drawing/2014/main" id="{514DFC58-B413-924E-9923-7EAC08F8B4D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20752022">
            <a:off x="8558554" y="2012911"/>
            <a:ext cx="1101817" cy="4357253"/>
          </a:xfrm>
          <a:prstGeom prst="rect">
            <a:avLst/>
          </a:prstGeom>
        </p:spPr>
      </p:pic>
      <p:pic>
        <p:nvPicPr>
          <p:cNvPr id="18" name="Bildobjekt 17">
            <a:extLst>
              <a:ext uri="{FF2B5EF4-FFF2-40B4-BE49-F238E27FC236}">
                <a16:creationId xmlns:a16="http://schemas.microsoft.com/office/drawing/2014/main" id="{13335572-CA0E-154A-B710-2BCE33B814DD}"/>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tretch>
            <a:fillRect/>
          </a:stretch>
        </p:blipFill>
        <p:spPr>
          <a:xfrm rot="5193883">
            <a:off x="6788425" y="3573418"/>
            <a:ext cx="3349785" cy="1734710"/>
          </a:xfrm>
          <a:prstGeom prst="rect">
            <a:avLst/>
          </a:prstGeom>
        </p:spPr>
      </p:pic>
    </p:spTree>
    <p:extLst>
      <p:ext uri="{BB962C8B-B14F-4D97-AF65-F5344CB8AC3E}">
        <p14:creationId xmlns:p14="http://schemas.microsoft.com/office/powerpoint/2010/main" val="33278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0.70"/>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ACBF-3857-4184-9698-173F47266D54}"/>
              </a:ext>
            </a:extLst>
          </p:cNvPr>
          <p:cNvSpPr>
            <a:spLocks noGrp="1"/>
          </p:cNvSpPr>
          <p:nvPr>
            <p:ph type="title"/>
          </p:nvPr>
        </p:nvSpPr>
        <p:spPr/>
        <p:txBody>
          <a:bodyPr/>
          <a:lstStyle/>
          <a:p>
            <a:r>
              <a:rPr lang="fr-FR" dirty="0"/>
              <a:t>Facteurs à prendre en compte lors du choix d'un produit</a:t>
            </a:r>
            <a:endParaRPr lang="en-US" dirty="0"/>
          </a:p>
        </p:txBody>
      </p:sp>
      <p:sp>
        <p:nvSpPr>
          <p:cNvPr id="3" name="Text Placeholder 2">
            <a:extLst>
              <a:ext uri="{FF2B5EF4-FFF2-40B4-BE49-F238E27FC236}">
                <a16:creationId xmlns:a16="http://schemas.microsoft.com/office/drawing/2014/main" id="{B7796792-FC67-4CB2-9618-B721971A2622}"/>
              </a:ext>
            </a:extLst>
          </p:cNvPr>
          <p:cNvSpPr>
            <a:spLocks noGrp="1"/>
          </p:cNvSpPr>
          <p:nvPr>
            <p:ph type="body" idx="1"/>
          </p:nvPr>
        </p:nvSpPr>
        <p:spPr>
          <a:xfrm>
            <a:off x="838200" y="2073600"/>
            <a:ext cx="10515600" cy="3641400"/>
          </a:xfrm>
        </p:spPr>
        <p:txBody>
          <a:bodyPr numCol="2">
            <a:noAutofit/>
          </a:bodyPr>
          <a:lstStyle/>
          <a:p>
            <a:pPr>
              <a:lnSpc>
                <a:spcPct val="100000"/>
              </a:lnSpc>
              <a:spcBef>
                <a:spcPts val="1200"/>
              </a:spcBef>
            </a:pPr>
            <a:r>
              <a:rPr lang="fr-FR" dirty="0"/>
              <a:t>Sécurité cliniquement prouvée</a:t>
            </a:r>
          </a:p>
          <a:p>
            <a:pPr>
              <a:lnSpc>
                <a:spcPct val="100000"/>
              </a:lnSpc>
              <a:spcBef>
                <a:spcPts val="1200"/>
              </a:spcBef>
            </a:pPr>
            <a:r>
              <a:rPr lang="fr-FR" dirty="0"/>
              <a:t>Surface hydrophile </a:t>
            </a:r>
          </a:p>
          <a:p>
            <a:pPr>
              <a:lnSpc>
                <a:spcPct val="100000"/>
              </a:lnSpc>
              <a:spcBef>
                <a:spcPts val="1200"/>
              </a:spcBef>
            </a:pPr>
            <a:r>
              <a:rPr lang="fr-FR" dirty="0"/>
              <a:t>Flexibilité et confort adaptés</a:t>
            </a:r>
          </a:p>
          <a:p>
            <a:pPr>
              <a:lnSpc>
                <a:spcPct val="100000"/>
              </a:lnSpc>
              <a:spcBef>
                <a:spcPts val="1200"/>
              </a:spcBef>
            </a:pPr>
            <a:r>
              <a:rPr lang="fr-FR" dirty="0"/>
              <a:t>Longueur de la sonde (cm) </a:t>
            </a:r>
          </a:p>
          <a:p>
            <a:pPr>
              <a:lnSpc>
                <a:spcPct val="100000"/>
              </a:lnSpc>
              <a:spcBef>
                <a:spcPts val="1200"/>
              </a:spcBef>
            </a:pPr>
            <a:r>
              <a:rPr lang="fr-FR" dirty="0"/>
              <a:t>Diamètre de la sonde (CH)</a:t>
            </a:r>
          </a:p>
          <a:p>
            <a:pPr>
              <a:lnSpc>
                <a:spcPct val="100000"/>
              </a:lnSpc>
              <a:spcBef>
                <a:spcPts val="1200"/>
              </a:spcBef>
            </a:pPr>
            <a:r>
              <a:rPr lang="fr-FR" dirty="0"/>
              <a:t>Une poignée pour une bonne prise     en main </a:t>
            </a:r>
            <a:endParaRPr lang="en-US" dirty="0"/>
          </a:p>
          <a:p>
            <a:pPr>
              <a:lnSpc>
                <a:spcPct val="100000"/>
              </a:lnSpc>
              <a:spcBef>
                <a:spcPts val="1200"/>
              </a:spcBef>
            </a:pPr>
            <a:endParaRPr lang="en-US" dirty="0"/>
          </a:p>
          <a:p>
            <a:pPr>
              <a:lnSpc>
                <a:spcPct val="100000"/>
              </a:lnSpc>
              <a:spcBef>
                <a:spcPts val="1200"/>
              </a:spcBef>
            </a:pPr>
            <a:r>
              <a:rPr lang="fr-FR" dirty="0"/>
              <a:t>Adapté au mode de vie, à la fonction et à la manipulation du patient </a:t>
            </a:r>
          </a:p>
          <a:p>
            <a:pPr>
              <a:lnSpc>
                <a:spcPct val="100000"/>
              </a:lnSpc>
              <a:spcBef>
                <a:spcPts val="1200"/>
              </a:spcBef>
            </a:pPr>
            <a:r>
              <a:rPr lang="fr-FR" dirty="0"/>
              <a:t>Simple et hygiénique, permettant une technique propre (eau incluse, poche de recueil </a:t>
            </a:r>
            <a:r>
              <a:rPr lang="fr-FR" dirty="0" err="1"/>
              <a:t>préconnectée</a:t>
            </a:r>
            <a:r>
              <a:rPr lang="fr-FR" dirty="0"/>
              <a:t>, poignée, etc.).</a:t>
            </a:r>
            <a:endParaRPr lang="en-US" dirty="0"/>
          </a:p>
          <a:p>
            <a:pPr>
              <a:lnSpc>
                <a:spcPct val="100000"/>
              </a:lnSpc>
              <a:spcBef>
                <a:spcPts val="1200"/>
              </a:spcBef>
            </a:pPr>
            <a:endParaRPr lang="en-US" dirty="0"/>
          </a:p>
          <a:p>
            <a:pPr>
              <a:lnSpc>
                <a:spcPct val="100000"/>
              </a:lnSpc>
              <a:spcBef>
                <a:spcPts val="1200"/>
              </a:spcBef>
            </a:pPr>
            <a:endParaRPr lang="en-US" dirty="0"/>
          </a:p>
        </p:txBody>
      </p:sp>
      <p:sp>
        <p:nvSpPr>
          <p:cNvPr id="9" name="textruta 8">
            <a:extLst>
              <a:ext uri="{FF2B5EF4-FFF2-40B4-BE49-F238E27FC236}">
                <a16:creationId xmlns:a16="http://schemas.microsoft.com/office/drawing/2014/main" id="{4E724B79-CE17-714E-9B23-5612320DC6CC}"/>
              </a:ext>
            </a:extLst>
          </p:cNvPr>
          <p:cNvSpPr txBox="1"/>
          <p:nvPr/>
        </p:nvSpPr>
        <p:spPr>
          <a:xfrm>
            <a:off x="6958013" y="7000875"/>
            <a:ext cx="184731" cy="369332"/>
          </a:xfrm>
          <a:prstGeom prst="rect">
            <a:avLst/>
          </a:prstGeom>
          <a:noFill/>
        </p:spPr>
        <p:txBody>
          <a:bodyPr wrap="none" rtlCol="0">
            <a:spAutoFit/>
          </a:bodyPr>
          <a:lstStyle/>
          <a:p>
            <a:endParaRPr lang="en-US"/>
          </a:p>
        </p:txBody>
      </p:sp>
      <p:sp>
        <p:nvSpPr>
          <p:cNvPr id="4" name="Rectangle 3">
            <a:extLst>
              <a:ext uri="{FF2B5EF4-FFF2-40B4-BE49-F238E27FC236}">
                <a16:creationId xmlns:a16="http://schemas.microsoft.com/office/drawing/2014/main" id="{EE6C3DFA-F08A-40A9-80FE-AF8D66CCC59B}"/>
              </a:ext>
            </a:extLst>
          </p:cNvPr>
          <p:cNvSpPr/>
          <p:nvPr/>
        </p:nvSpPr>
        <p:spPr>
          <a:xfrm>
            <a:off x="360000" y="6444000"/>
            <a:ext cx="5492115" cy="215444"/>
          </a:xfrm>
          <a:prstGeom prst="rect">
            <a:avLst/>
          </a:prstGeom>
        </p:spPr>
        <p:txBody>
          <a:bodyPr wrap="square">
            <a:spAutoFit/>
          </a:bodyPr>
          <a:lstStyle/>
          <a:p>
            <a:r>
              <a:rPr lang="en-US" sz="800" dirty="0" err="1">
                <a:solidFill>
                  <a:srgbClr val="010203"/>
                </a:solidFill>
                <a:latin typeface="Calibri" panose="020F0502020204030204" pitchFamily="34" charset="0"/>
                <a:cs typeface="Calibri" panose="020F0502020204030204" pitchFamily="34" charset="0"/>
              </a:rPr>
              <a:t>Bardsley</a:t>
            </a:r>
            <a:r>
              <a:rPr lang="en-US" sz="800" dirty="0">
                <a:solidFill>
                  <a:srgbClr val="010203"/>
                </a:solidFill>
                <a:latin typeface="Calibri" panose="020F0502020204030204" pitchFamily="34" charset="0"/>
                <a:cs typeface="Calibri" panose="020F0502020204030204" pitchFamily="34" charset="0"/>
              </a:rPr>
              <a:t> A. British Journal of Nursing. 2016</a:t>
            </a:r>
          </a:p>
        </p:txBody>
      </p:sp>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3600"/>
            </a:pPr>
            <a:r>
              <a:rPr lang="en-US" dirty="0" err="1"/>
              <a:t>Fréquence</a:t>
            </a:r>
            <a:r>
              <a:rPr lang="en-US" dirty="0"/>
              <a:t> du SIP</a:t>
            </a:r>
            <a:endParaRPr dirty="0"/>
          </a:p>
        </p:txBody>
      </p:sp>
      <p:sp>
        <p:nvSpPr>
          <p:cNvPr id="333" name="Google Shape;333;p21"/>
          <p:cNvSpPr txBox="1">
            <a:spLocks noGrp="1"/>
          </p:cNvSpPr>
          <p:nvPr>
            <p:ph type="body" idx="1"/>
          </p:nvPr>
        </p:nvSpPr>
        <p:spPr>
          <a:xfrm>
            <a:off x="781048" y="1845872"/>
            <a:ext cx="6048377" cy="42005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400"/>
              <a:buChar char="•"/>
            </a:pPr>
            <a:r>
              <a:rPr lang="en-US" dirty="0"/>
              <a:t>Elle </a:t>
            </a:r>
            <a:r>
              <a:rPr lang="en-US" dirty="0" err="1"/>
              <a:t>dépend</a:t>
            </a:r>
            <a:r>
              <a:rPr lang="en-US" dirty="0"/>
              <a:t> </a:t>
            </a:r>
            <a:endParaRPr dirty="0"/>
          </a:p>
          <a:p>
            <a:pPr marL="685800" lvl="1" indent="-228600">
              <a:buSzPts val="2000"/>
            </a:pPr>
            <a:r>
              <a:rPr lang="sv-SE" dirty="0"/>
              <a:t>Des symptômes</a:t>
            </a:r>
          </a:p>
          <a:p>
            <a:pPr marL="685800" lvl="1" indent="-228600" algn="l">
              <a:lnSpc>
                <a:spcPct val="90000"/>
              </a:lnSpc>
              <a:spcBef>
                <a:spcPts val="500"/>
              </a:spcBef>
              <a:spcAft>
                <a:spcPts val="0"/>
              </a:spcAft>
              <a:buClr>
                <a:schemeClr val="dk1"/>
              </a:buClr>
              <a:buSzPts val="2000"/>
              <a:buChar char="–"/>
            </a:pPr>
            <a:r>
              <a:rPr lang="fr-FR" dirty="0"/>
              <a:t>Si rétention partielle ou totale</a:t>
            </a:r>
            <a:endParaRPr dirty="0"/>
          </a:p>
          <a:p>
            <a:pPr marL="685800" lvl="1" indent="-228600" algn="l" rtl="0">
              <a:lnSpc>
                <a:spcPct val="90000"/>
              </a:lnSpc>
              <a:spcBef>
                <a:spcPts val="500"/>
              </a:spcBef>
              <a:spcAft>
                <a:spcPts val="0"/>
              </a:spcAft>
              <a:buClr>
                <a:schemeClr val="dk1"/>
              </a:buClr>
              <a:buSzPts val="2000"/>
              <a:buChar char="–"/>
            </a:pPr>
            <a:r>
              <a:rPr lang="fr-FR" dirty="0"/>
              <a:t>Des apports hydriques</a:t>
            </a:r>
            <a:endParaRPr dirty="0"/>
          </a:p>
          <a:p>
            <a:pPr marL="685800" lvl="1" indent="-228600" algn="l" rtl="0">
              <a:lnSpc>
                <a:spcPct val="90000"/>
              </a:lnSpc>
              <a:spcBef>
                <a:spcPts val="500"/>
              </a:spcBef>
              <a:spcAft>
                <a:spcPts val="0"/>
              </a:spcAft>
              <a:buClr>
                <a:schemeClr val="dk1"/>
              </a:buClr>
              <a:buSzPts val="2000"/>
              <a:buChar char="–"/>
            </a:pPr>
            <a:r>
              <a:rPr lang="fr-FR" dirty="0"/>
              <a:t>De l’urine résiduelle</a:t>
            </a:r>
            <a:endParaRPr dirty="0"/>
          </a:p>
          <a:p>
            <a:pPr marL="228600" lvl="0" indent="-228600" algn="l" rtl="0">
              <a:lnSpc>
                <a:spcPct val="90000"/>
              </a:lnSpc>
              <a:spcBef>
                <a:spcPts val="1000"/>
              </a:spcBef>
              <a:spcAft>
                <a:spcPts val="0"/>
              </a:spcAft>
              <a:buClr>
                <a:schemeClr val="dk1"/>
              </a:buClr>
              <a:buSzPts val="2400"/>
              <a:buChar char="•"/>
            </a:pPr>
            <a:r>
              <a:rPr lang="en-US" dirty="0" err="1"/>
              <a:t>Recommandations</a:t>
            </a:r>
            <a:r>
              <a:rPr lang="en-US" dirty="0"/>
              <a:t> </a:t>
            </a:r>
            <a:endParaRPr dirty="0"/>
          </a:p>
          <a:p>
            <a:pPr marL="685800" lvl="1" indent="-228600" algn="l" rtl="0">
              <a:lnSpc>
                <a:spcPct val="90000"/>
              </a:lnSpc>
              <a:spcBef>
                <a:spcPts val="500"/>
              </a:spcBef>
              <a:spcAft>
                <a:spcPts val="0"/>
              </a:spcAft>
              <a:buClr>
                <a:schemeClr val="dk1"/>
              </a:buClr>
              <a:buSzPts val="2000"/>
              <a:buChar char="–"/>
            </a:pPr>
            <a:r>
              <a:rPr lang="en-US" dirty="0" err="1"/>
              <a:t>Rétention</a:t>
            </a:r>
            <a:r>
              <a:rPr lang="en-US" dirty="0"/>
              <a:t> </a:t>
            </a:r>
            <a:r>
              <a:rPr lang="en-US" dirty="0" err="1"/>
              <a:t>totale</a:t>
            </a:r>
            <a:r>
              <a:rPr lang="en-US" dirty="0"/>
              <a:t> : 4 à 6 </a:t>
            </a:r>
            <a:r>
              <a:rPr lang="en-US" dirty="0" err="1"/>
              <a:t>fois</a:t>
            </a:r>
            <a:r>
              <a:rPr lang="en-US" dirty="0"/>
              <a:t> par jour </a:t>
            </a:r>
            <a:r>
              <a:rPr lang="en-US" baseline="30000" dirty="0"/>
              <a:t>2</a:t>
            </a:r>
            <a:endParaRPr baseline="30000" dirty="0"/>
          </a:p>
          <a:p>
            <a:pPr marL="685800" lvl="1" indent="-228600">
              <a:buSzPts val="2000"/>
            </a:pPr>
            <a:r>
              <a:rPr lang="en-US" dirty="0"/>
              <a:t>Volume </a:t>
            </a:r>
            <a:r>
              <a:rPr lang="en-US" dirty="0" err="1"/>
              <a:t>sondé</a:t>
            </a:r>
            <a:r>
              <a:rPr lang="en-US" dirty="0"/>
              <a:t> ne doit pas </a:t>
            </a:r>
            <a:r>
              <a:rPr lang="en-US" dirty="0" err="1"/>
              <a:t>excéder</a:t>
            </a:r>
            <a:r>
              <a:rPr lang="en-US" dirty="0"/>
              <a:t> 400 ml par </a:t>
            </a:r>
            <a:r>
              <a:rPr lang="en-US" dirty="0" err="1"/>
              <a:t>vidange</a:t>
            </a:r>
            <a:r>
              <a:rPr lang="en-US" baseline="30000" dirty="0"/>
              <a:t> 2</a:t>
            </a:r>
            <a:endParaRPr lang="en-US" dirty="0"/>
          </a:p>
        </p:txBody>
      </p:sp>
      <p:sp>
        <p:nvSpPr>
          <p:cNvPr id="335" name="Google Shape;335;p21"/>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B55B4"/>
              </a:solidFill>
              <a:effectLst/>
              <a:uLnTx/>
              <a:uFillTx/>
              <a:latin typeface="Calibri"/>
              <a:ea typeface="Calibri"/>
              <a:cs typeface="Calibri"/>
              <a:sym typeface="Calibri"/>
            </a:endParaRPr>
          </a:p>
        </p:txBody>
      </p:sp>
      <p:sp>
        <p:nvSpPr>
          <p:cNvPr id="11" name="Rectangle 10">
            <a:extLst>
              <a:ext uri="{FF2B5EF4-FFF2-40B4-BE49-F238E27FC236}">
                <a16:creationId xmlns:a16="http://schemas.microsoft.com/office/drawing/2014/main" id="{AA3CAF33-D934-443E-BAEF-112E5AC3FDE4}"/>
              </a:ext>
            </a:extLst>
          </p:cNvPr>
          <p:cNvSpPr/>
          <p:nvPr/>
        </p:nvSpPr>
        <p:spPr>
          <a:xfrm>
            <a:off x="359999" y="6444000"/>
            <a:ext cx="8679225" cy="366319"/>
          </a:xfrm>
          <a:prstGeom prst="rect">
            <a:avLst/>
          </a:prstGeom>
        </p:spPr>
        <p:txBody>
          <a:bodyPr wrap="square">
            <a:spAutoFit/>
          </a:bodyPr>
          <a:lstStyle/>
          <a:p>
            <a:pPr marL="228600" lvl="0" indent="-228600">
              <a:lnSpc>
                <a:spcPts val="1100"/>
              </a:lnSpc>
              <a:buClr>
                <a:srgbClr val="000000"/>
              </a:buClr>
              <a:buFont typeface="+mj-lt"/>
              <a:buAutoNum type="arabicPeriod"/>
              <a:defRPr/>
            </a:pPr>
            <a:r>
              <a:rPr lang="en-US" sz="800" kern="0" dirty="0" err="1">
                <a:solidFill>
                  <a:srgbClr val="000000"/>
                </a:solidFill>
                <a:latin typeface="Calibri" panose="020F0502020204030204" pitchFamily="34" charset="0"/>
                <a:ea typeface="Calibri"/>
                <a:cs typeface="Calibri" panose="020F0502020204030204" pitchFamily="34" charset="0"/>
                <a:sym typeface="Calibri"/>
              </a:rPr>
              <a:t>Vahr</a:t>
            </a:r>
            <a:r>
              <a:rPr lang="en-US" sz="800" kern="0" dirty="0">
                <a:solidFill>
                  <a:srgbClr val="000000"/>
                </a:solidFill>
                <a:latin typeface="Calibri" panose="020F0502020204030204" pitchFamily="34" charset="0"/>
                <a:ea typeface="Calibri"/>
                <a:cs typeface="Calibri" panose="020F0502020204030204" pitchFamily="34" charset="0"/>
                <a:sym typeface="Calibri"/>
              </a:rPr>
              <a:t> et al 2013. EAUN guideline</a:t>
            </a:r>
            <a:endParaRPr lang="en-US" sz="800" kern="0" dirty="0">
              <a:solidFill>
                <a:srgbClr val="000000"/>
              </a:solidFill>
              <a:latin typeface="Calibri" panose="020F0502020204030204" pitchFamily="34" charset="0"/>
              <a:cs typeface="Calibri" panose="020F0502020204030204" pitchFamily="34" charset="0"/>
              <a:sym typeface="Arial"/>
            </a:endParaRPr>
          </a:p>
          <a:p>
            <a:pPr marL="228600" lvl="0" indent="-228600">
              <a:lnSpc>
                <a:spcPts val="1100"/>
              </a:lnSpc>
              <a:buClr>
                <a:srgbClr val="000000"/>
              </a:buClr>
              <a:buFont typeface="+mj-lt"/>
              <a:buAutoNum type="arabicPeriod"/>
              <a:defRPr/>
            </a:pPr>
            <a:r>
              <a:rPr lang="en-US" sz="800" kern="0" dirty="0">
                <a:solidFill>
                  <a:srgbClr val="000000"/>
                </a:solidFill>
                <a:latin typeface="Calibri" panose="020F0502020204030204" pitchFamily="34" charset="0"/>
                <a:ea typeface="Calibri"/>
                <a:cs typeface="Calibri" panose="020F0502020204030204" pitchFamily="34" charset="0"/>
                <a:sym typeface="Calibri"/>
              </a:rPr>
              <a:t>Bakke A, et al. Physical predictors of infection in patients treated with clean intermittent catheterization: a prospective 7-year study. Br J Urol. 1997;79(1):85-90.</a:t>
            </a:r>
          </a:p>
        </p:txBody>
      </p:sp>
    </p:spTree>
    <p:extLst>
      <p:ext uri="{BB962C8B-B14F-4D97-AF65-F5344CB8AC3E}">
        <p14:creationId xmlns:p14="http://schemas.microsoft.com/office/powerpoint/2010/main" val="91805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6"/>
          <p:cNvSpPr txBox="1">
            <a:spLocks noGrp="1"/>
          </p:cNvSpPr>
          <p:nvPr>
            <p:ph type="title"/>
          </p:nvPr>
        </p:nvSpPr>
        <p:spPr/>
        <p:txBody>
          <a:bodyPr/>
          <a:lstStyle/>
          <a:p>
            <a:pPr lvl="0"/>
            <a:r>
              <a:rPr lang="en-US" dirty="0" err="1"/>
              <a:t>Trucs</a:t>
            </a:r>
            <a:r>
              <a:rPr lang="en-US" dirty="0"/>
              <a:t> et </a:t>
            </a:r>
            <a:r>
              <a:rPr lang="en-US" dirty="0" err="1"/>
              <a:t>astuces</a:t>
            </a:r>
            <a:r>
              <a:rPr lang="en-US" dirty="0"/>
              <a:t> </a:t>
            </a:r>
            <a:r>
              <a:rPr lang="en-US" dirty="0" err="1"/>
              <a:t>généraux</a:t>
            </a:r>
            <a:endParaRPr lang="en-US" dirty="0"/>
          </a:p>
        </p:txBody>
      </p:sp>
      <p:sp>
        <p:nvSpPr>
          <p:cNvPr id="4" name="Platshållare för text 3">
            <a:extLst>
              <a:ext uri="{FF2B5EF4-FFF2-40B4-BE49-F238E27FC236}">
                <a16:creationId xmlns:a16="http://schemas.microsoft.com/office/drawing/2014/main" id="{A3718804-7541-C749-9025-5ACD3FCE0455}"/>
              </a:ext>
            </a:extLst>
          </p:cNvPr>
          <p:cNvSpPr>
            <a:spLocks noGrp="1"/>
          </p:cNvSpPr>
          <p:nvPr>
            <p:ph type="body" idx="1"/>
          </p:nvPr>
        </p:nvSpPr>
        <p:spPr>
          <a:xfrm>
            <a:off x="838200" y="2073600"/>
            <a:ext cx="7717971" cy="4230000"/>
          </a:xfrm>
        </p:spPr>
        <p:txBody>
          <a:bodyPr/>
          <a:lstStyle/>
          <a:p>
            <a:r>
              <a:rPr lang="fr-FR" dirty="0"/>
              <a:t>Pour ceux qui ont tendance à se crisper, essayez de vous détendre dans la zone périnéale.</a:t>
            </a:r>
          </a:p>
          <a:p>
            <a:r>
              <a:rPr lang="fr-FR" dirty="0"/>
              <a:t>Inconfort/sécheresse/endolorissement - </a:t>
            </a:r>
            <a:r>
              <a:rPr lang="fr-FR" dirty="0" err="1"/>
              <a:t>œstrogénothérapie</a:t>
            </a:r>
            <a:endParaRPr lang="fr-FR" dirty="0"/>
          </a:p>
          <a:p>
            <a:r>
              <a:rPr lang="fr-FR" dirty="0"/>
              <a:t>Trouver le méat urétral - un miroir</a:t>
            </a:r>
          </a:p>
          <a:p>
            <a:r>
              <a:rPr lang="fr-FR" dirty="0"/>
              <a:t>Difficulté à franchir le sphincter urétral - détendre le sphincter (toux, respiration profonde)</a:t>
            </a:r>
          </a:p>
          <a:p>
            <a:r>
              <a:rPr lang="fr-FR" dirty="0"/>
              <a:t>Grossesse – une sonde plus longue</a:t>
            </a:r>
            <a:endParaRPr lang="en-US" dirty="0"/>
          </a:p>
        </p:txBody>
      </p:sp>
      <p:pic>
        <p:nvPicPr>
          <p:cNvPr id="3" name="Bildobjekt 2">
            <a:extLst>
              <a:ext uri="{FF2B5EF4-FFF2-40B4-BE49-F238E27FC236}">
                <a16:creationId xmlns:a16="http://schemas.microsoft.com/office/drawing/2014/main" id="{92B1D3B3-8CA3-3C4A-A56B-15D70123F7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87097" y="2521086"/>
            <a:ext cx="4073599" cy="3609835"/>
          </a:xfrm>
          <a:prstGeom prst="rect">
            <a:avLst/>
          </a:prstGeom>
        </p:spPr>
      </p:pic>
    </p:spTree>
    <p:extLst>
      <p:ext uri="{BB962C8B-B14F-4D97-AF65-F5344CB8AC3E}">
        <p14:creationId xmlns:p14="http://schemas.microsoft.com/office/powerpoint/2010/main" val="129903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8"/>
          <p:cNvSpPr txBox="1">
            <a:spLocks noGrp="1"/>
          </p:cNvSpPr>
          <p:nvPr>
            <p:ph type="title"/>
          </p:nvPr>
        </p:nvSpPr>
        <p:spPr>
          <a:xfrm>
            <a:off x="812800" y="734445"/>
            <a:ext cx="10515600" cy="1223493"/>
          </a:xfrm>
          <a:prstGeom prst="rect">
            <a:avLst/>
          </a:prstGeom>
          <a:noFill/>
          <a:ln>
            <a:noFill/>
          </a:ln>
        </p:spPr>
        <p:txBody>
          <a:bodyPr spcFirstLastPara="1" wrap="square" lIns="91425" tIns="45700" rIns="91425" bIns="45700" anchor="ctr" anchorCtr="0">
            <a:normAutofit/>
          </a:bodyPr>
          <a:lstStyle/>
          <a:p>
            <a:pPr lvl="0">
              <a:buSzPts val="3600"/>
            </a:pPr>
            <a:r>
              <a:rPr lang="fr-FR" sz="3200" dirty="0">
                <a:solidFill>
                  <a:schemeClr val="tx1"/>
                </a:solidFill>
              </a:rPr>
              <a:t>Obstacles physiques et psychologiques qui peuvent rendre le SIP plus difficile</a:t>
            </a:r>
            <a:endParaRPr lang="en-US" sz="3200" dirty="0">
              <a:solidFill>
                <a:schemeClr val="tx1"/>
              </a:solidFill>
            </a:endParaRPr>
          </a:p>
        </p:txBody>
      </p:sp>
      <p:sp>
        <p:nvSpPr>
          <p:cNvPr id="3" name="Platshållare för text 2">
            <a:extLst>
              <a:ext uri="{FF2B5EF4-FFF2-40B4-BE49-F238E27FC236}">
                <a16:creationId xmlns:a16="http://schemas.microsoft.com/office/drawing/2014/main" id="{5403189D-1E5C-6D46-BC61-E13B34A7D10B}"/>
              </a:ext>
            </a:extLst>
          </p:cNvPr>
          <p:cNvSpPr>
            <a:spLocks noGrp="1"/>
          </p:cNvSpPr>
          <p:nvPr>
            <p:ph type="body" idx="1"/>
          </p:nvPr>
        </p:nvSpPr>
        <p:spPr>
          <a:xfrm>
            <a:off x="838200" y="2537062"/>
            <a:ext cx="2716369" cy="432000"/>
          </a:xfrm>
        </p:spPr>
        <p:txBody>
          <a:bodyPr anchor="b">
            <a:noAutofit/>
          </a:bodyPr>
          <a:lstStyle/>
          <a:p>
            <a:pPr marL="0" lvl="0" indent="0">
              <a:buSzPts val="2800"/>
              <a:buNone/>
            </a:pPr>
            <a:r>
              <a:rPr lang="en-US" sz="2000" b="1" dirty="0" err="1">
                <a:solidFill>
                  <a:schemeClr val="tx1"/>
                </a:solidFill>
              </a:rPr>
              <a:t>Anatomie</a:t>
            </a:r>
            <a:r>
              <a:rPr lang="en-US" sz="2000" b="1" dirty="0">
                <a:solidFill>
                  <a:schemeClr val="tx1"/>
                </a:solidFill>
              </a:rPr>
              <a:t>	</a:t>
            </a:r>
          </a:p>
        </p:txBody>
      </p:sp>
      <p:pic>
        <p:nvPicPr>
          <p:cNvPr id="5" name="Bildobjekt 4">
            <a:extLst>
              <a:ext uri="{FF2B5EF4-FFF2-40B4-BE49-F238E27FC236}">
                <a16:creationId xmlns:a16="http://schemas.microsoft.com/office/drawing/2014/main" id="{F8DF190D-0196-8D40-8606-7B59236598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3311" y="4824241"/>
            <a:ext cx="1612952" cy="1166460"/>
          </a:xfrm>
          <a:prstGeom prst="rect">
            <a:avLst/>
          </a:prstGeom>
        </p:spPr>
      </p:pic>
      <p:pic>
        <p:nvPicPr>
          <p:cNvPr id="8" name="Bildobjekt 7">
            <a:extLst>
              <a:ext uri="{FF2B5EF4-FFF2-40B4-BE49-F238E27FC236}">
                <a16:creationId xmlns:a16="http://schemas.microsoft.com/office/drawing/2014/main" id="{C799DE76-CFAD-0C47-81CF-51EC65FF4B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53649" y="4281144"/>
            <a:ext cx="1516803" cy="1091170"/>
          </a:xfrm>
          <a:prstGeom prst="rect">
            <a:avLst/>
          </a:prstGeom>
        </p:spPr>
      </p:pic>
      <p:pic>
        <p:nvPicPr>
          <p:cNvPr id="10" name="Bildobjekt 9">
            <a:extLst>
              <a:ext uri="{FF2B5EF4-FFF2-40B4-BE49-F238E27FC236}">
                <a16:creationId xmlns:a16="http://schemas.microsoft.com/office/drawing/2014/main" id="{A7D87041-B39D-E746-98E8-F338DF1AB9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15488" y="3284083"/>
            <a:ext cx="2053555" cy="2235136"/>
          </a:xfrm>
          <a:prstGeom prst="rect">
            <a:avLst/>
          </a:prstGeom>
        </p:spPr>
      </p:pic>
      <p:sp>
        <p:nvSpPr>
          <p:cNvPr id="23" name="Platshållare för text 2">
            <a:extLst>
              <a:ext uri="{FF2B5EF4-FFF2-40B4-BE49-F238E27FC236}">
                <a16:creationId xmlns:a16="http://schemas.microsoft.com/office/drawing/2014/main" id="{D64BE522-AD67-2540-97F5-61A2AADCF7F1}"/>
              </a:ext>
            </a:extLst>
          </p:cNvPr>
          <p:cNvSpPr txBox="1">
            <a:spLocks/>
          </p:cNvSpPr>
          <p:nvPr/>
        </p:nvSpPr>
        <p:spPr>
          <a:xfrm>
            <a:off x="4406723" y="4532201"/>
            <a:ext cx="5042595"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lang="en-US" sz="2000" kern="0" dirty="0" err="1">
                <a:solidFill>
                  <a:srgbClr val="2B55B4"/>
                </a:solidFill>
              </a:rPr>
              <a:t>Utilisation</a:t>
            </a:r>
            <a:r>
              <a:rPr lang="en-US" sz="2000" kern="0" dirty="0">
                <a:solidFill>
                  <a:srgbClr val="2B55B4"/>
                </a:solidFill>
              </a:rPr>
              <a:t> des </a:t>
            </a:r>
            <a:r>
              <a:rPr lang="en-US" sz="2000" kern="0" dirty="0" err="1">
                <a:solidFill>
                  <a:srgbClr val="2B55B4"/>
                </a:solidFill>
              </a:rPr>
              <a:t>autres</a:t>
            </a:r>
            <a:r>
              <a:rPr lang="en-US" sz="2000" kern="0" dirty="0">
                <a:solidFill>
                  <a:srgbClr val="2B55B4"/>
                </a:solidFill>
              </a:rPr>
              <a:t> </a:t>
            </a:r>
            <a:r>
              <a:rPr lang="en-US" sz="2000" kern="0" dirty="0" err="1">
                <a:solidFill>
                  <a:srgbClr val="2B55B4"/>
                </a:solidFill>
              </a:rPr>
              <a:t>sens</a:t>
            </a:r>
            <a:r>
              <a:rPr kumimoji="0" lang="en-US" sz="2000" b="0" i="0" u="none" strike="noStrike" kern="0" cap="none" spc="0" normalizeH="0" baseline="0" noProof="0" dirty="0">
                <a:ln>
                  <a:noFill/>
                </a:ln>
                <a:solidFill>
                  <a:srgbClr val="2B55B4"/>
                </a:solidFill>
                <a:effectLst/>
                <a:uLnTx/>
                <a:uFillTx/>
                <a:latin typeface="Calibri"/>
                <a:cs typeface="Calibri"/>
                <a:sym typeface="Calibri"/>
              </a:rPr>
              <a:t> </a:t>
            </a:r>
          </a:p>
        </p:txBody>
      </p:sp>
      <p:sp>
        <p:nvSpPr>
          <p:cNvPr id="24" name="Höger 23">
            <a:extLst>
              <a:ext uri="{FF2B5EF4-FFF2-40B4-BE49-F238E27FC236}">
                <a16:creationId xmlns:a16="http://schemas.microsoft.com/office/drawing/2014/main" id="{F025FEE0-517E-BC40-BE2B-C1AD2BF78C6D}"/>
              </a:ext>
            </a:extLst>
          </p:cNvPr>
          <p:cNvSpPr/>
          <p:nvPr/>
        </p:nvSpPr>
        <p:spPr>
          <a:xfrm>
            <a:off x="3271540" y="2612428"/>
            <a:ext cx="674159" cy="281269"/>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5" name="Platshållare för text 2">
            <a:extLst>
              <a:ext uri="{FF2B5EF4-FFF2-40B4-BE49-F238E27FC236}">
                <a16:creationId xmlns:a16="http://schemas.microsoft.com/office/drawing/2014/main" id="{FB85B2E5-D5A0-C746-B944-C4A37118A522}"/>
              </a:ext>
            </a:extLst>
          </p:cNvPr>
          <p:cNvSpPr txBox="1">
            <a:spLocks/>
          </p:cNvSpPr>
          <p:nvPr/>
        </p:nvSpPr>
        <p:spPr>
          <a:xfrm>
            <a:off x="838200" y="3035846"/>
            <a:ext cx="2716369"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000" b="1" i="0" u="none" strike="noStrike" kern="0" cap="none" spc="0" normalizeH="0" baseline="0" noProof="0" dirty="0" err="1">
                <a:ln>
                  <a:noFill/>
                </a:ln>
                <a:solidFill>
                  <a:srgbClr val="2B55B4"/>
                </a:solidFill>
                <a:effectLst/>
                <a:uLnTx/>
                <a:uFillTx/>
                <a:latin typeface="Calibri"/>
                <a:cs typeface="Calibri"/>
                <a:sym typeface="Calibri"/>
              </a:rPr>
              <a:t>Fo</a:t>
            </a:r>
            <a:r>
              <a:rPr kumimoji="0" lang="en-US" sz="2000" b="1" i="0" u="none" strike="noStrike" kern="0" cap="none" spc="0" normalizeH="0" noProof="0" dirty="0" err="1">
                <a:ln>
                  <a:noFill/>
                </a:ln>
                <a:solidFill>
                  <a:srgbClr val="2B55B4"/>
                </a:solidFill>
                <a:effectLst/>
                <a:uLnTx/>
                <a:uFillTx/>
                <a:latin typeface="Calibri"/>
                <a:cs typeface="Calibri"/>
                <a:sym typeface="Calibri"/>
              </a:rPr>
              <a:t>nction</a:t>
            </a:r>
            <a:r>
              <a:rPr kumimoji="0" lang="en-US" sz="2000" b="1" i="0" u="none" strike="noStrike" kern="0" cap="none" spc="0" normalizeH="0" noProof="0" dirty="0">
                <a:ln>
                  <a:noFill/>
                </a:ln>
                <a:solidFill>
                  <a:srgbClr val="2B55B4"/>
                </a:solidFill>
                <a:effectLst/>
                <a:uLnTx/>
                <a:uFillTx/>
                <a:latin typeface="Calibri"/>
                <a:cs typeface="Calibri"/>
                <a:sym typeface="Calibri"/>
              </a:rPr>
              <a:t> </a:t>
            </a:r>
            <a:r>
              <a:rPr kumimoji="0" lang="en-US" sz="2000" b="1" i="0" u="none" strike="noStrike" kern="0" cap="none" spc="0" normalizeH="0" noProof="0" dirty="0" err="1">
                <a:ln>
                  <a:noFill/>
                </a:ln>
                <a:solidFill>
                  <a:srgbClr val="2B55B4"/>
                </a:solidFill>
                <a:effectLst/>
                <a:uLnTx/>
                <a:uFillTx/>
                <a:latin typeface="Calibri"/>
                <a:cs typeface="Calibri"/>
                <a:sym typeface="Calibri"/>
              </a:rPr>
              <a:t>motrice</a:t>
            </a:r>
            <a:endParaRPr kumimoji="0" lang="en-US" sz="20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26" name="Platshållare för text 2">
            <a:extLst>
              <a:ext uri="{FF2B5EF4-FFF2-40B4-BE49-F238E27FC236}">
                <a16:creationId xmlns:a16="http://schemas.microsoft.com/office/drawing/2014/main" id="{82585CBD-CA05-F24C-A4B4-B3AF2A98C151}"/>
              </a:ext>
            </a:extLst>
          </p:cNvPr>
          <p:cNvSpPr txBox="1">
            <a:spLocks/>
          </p:cNvSpPr>
          <p:nvPr/>
        </p:nvSpPr>
        <p:spPr>
          <a:xfrm>
            <a:off x="4422790" y="2537062"/>
            <a:ext cx="5042595"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lang="en-US" sz="2000" kern="0" dirty="0">
                <a:solidFill>
                  <a:srgbClr val="2B55B4"/>
                </a:solidFill>
              </a:rPr>
              <a:t>Aide technique, ex. un </a:t>
            </a:r>
            <a:r>
              <a:rPr lang="en-US" sz="2000" kern="0" dirty="0" err="1">
                <a:solidFill>
                  <a:srgbClr val="2B55B4"/>
                </a:solidFill>
              </a:rPr>
              <a:t>miroir</a:t>
            </a:r>
            <a:endParaRPr kumimoji="0" lang="en-US" sz="2000" b="0" i="0" u="none" strike="noStrike" kern="0" cap="none" spc="0" normalizeH="0" baseline="0" noProof="0" dirty="0">
              <a:ln>
                <a:noFill/>
              </a:ln>
              <a:solidFill>
                <a:srgbClr val="2B55B4"/>
              </a:solidFill>
              <a:effectLst/>
              <a:uLnTx/>
              <a:uFillTx/>
              <a:latin typeface="Calibri"/>
              <a:cs typeface="Calibri"/>
              <a:sym typeface="Calibri"/>
            </a:endParaRPr>
          </a:p>
        </p:txBody>
      </p:sp>
      <p:sp>
        <p:nvSpPr>
          <p:cNvPr id="27" name="Höger 26">
            <a:extLst>
              <a:ext uri="{FF2B5EF4-FFF2-40B4-BE49-F238E27FC236}">
                <a16:creationId xmlns:a16="http://schemas.microsoft.com/office/drawing/2014/main" id="{9C8EF743-DC2F-A446-B9A7-BEFAB2A50EAB}"/>
              </a:ext>
            </a:extLst>
          </p:cNvPr>
          <p:cNvSpPr/>
          <p:nvPr/>
        </p:nvSpPr>
        <p:spPr>
          <a:xfrm>
            <a:off x="3271540" y="3111212"/>
            <a:ext cx="674159" cy="281269"/>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8" name="Platshållare för text 2">
            <a:extLst>
              <a:ext uri="{FF2B5EF4-FFF2-40B4-BE49-F238E27FC236}">
                <a16:creationId xmlns:a16="http://schemas.microsoft.com/office/drawing/2014/main" id="{ADE0B8E3-CA64-E84F-B0AF-84E80B01695B}"/>
              </a:ext>
            </a:extLst>
          </p:cNvPr>
          <p:cNvSpPr txBox="1">
            <a:spLocks/>
          </p:cNvSpPr>
          <p:nvPr/>
        </p:nvSpPr>
        <p:spPr>
          <a:xfrm>
            <a:off x="838200" y="3534631"/>
            <a:ext cx="2716369"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buClr>
                <a:srgbClr val="2B55B4"/>
              </a:buClr>
              <a:buSzPts val="2800"/>
              <a:buNone/>
              <a:defRPr/>
            </a:pPr>
            <a:r>
              <a:rPr lang="en-US" sz="2000" b="1" kern="0" dirty="0">
                <a:solidFill>
                  <a:srgbClr val="2B55B4"/>
                </a:solidFill>
              </a:rPr>
              <a:t>Tremblement</a:t>
            </a:r>
            <a:endParaRPr kumimoji="0" lang="en-US" sz="20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29" name="Platshållare för text 2">
            <a:extLst>
              <a:ext uri="{FF2B5EF4-FFF2-40B4-BE49-F238E27FC236}">
                <a16:creationId xmlns:a16="http://schemas.microsoft.com/office/drawing/2014/main" id="{1871C6BC-2F0E-4847-A5F1-F7E585C450F2}"/>
              </a:ext>
            </a:extLst>
          </p:cNvPr>
          <p:cNvSpPr txBox="1">
            <a:spLocks/>
          </p:cNvSpPr>
          <p:nvPr/>
        </p:nvSpPr>
        <p:spPr>
          <a:xfrm>
            <a:off x="4406724" y="3035846"/>
            <a:ext cx="6947076"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lang="en-US" sz="2000" kern="0" dirty="0" err="1">
                <a:solidFill>
                  <a:srgbClr val="2B55B4"/>
                </a:solidFill>
              </a:rPr>
              <a:t>Trouver</a:t>
            </a:r>
            <a:r>
              <a:rPr lang="en-US" sz="2000" kern="0" dirty="0">
                <a:solidFill>
                  <a:srgbClr val="2B55B4"/>
                </a:solidFill>
              </a:rPr>
              <a:t> la </a:t>
            </a:r>
            <a:r>
              <a:rPr lang="en-US" sz="2000" kern="0" dirty="0" err="1">
                <a:solidFill>
                  <a:srgbClr val="2B55B4"/>
                </a:solidFill>
              </a:rPr>
              <a:t>meilleure</a:t>
            </a:r>
            <a:r>
              <a:rPr lang="en-US" sz="2000" kern="0" dirty="0">
                <a:solidFill>
                  <a:srgbClr val="2B55B4"/>
                </a:solidFill>
              </a:rPr>
              <a:t> position pour le SIP</a:t>
            </a:r>
            <a:endParaRPr kumimoji="0" lang="en-US" sz="2000" b="0" i="0" u="none" strike="noStrike" kern="0" cap="none" spc="0" normalizeH="0" baseline="0" noProof="0" dirty="0">
              <a:ln>
                <a:noFill/>
              </a:ln>
              <a:solidFill>
                <a:srgbClr val="2B55B4"/>
              </a:solidFill>
              <a:effectLst/>
              <a:uLnTx/>
              <a:uFillTx/>
              <a:latin typeface="Calibri"/>
              <a:cs typeface="Calibri"/>
              <a:sym typeface="Calibri"/>
            </a:endParaRPr>
          </a:p>
        </p:txBody>
      </p:sp>
      <p:sp>
        <p:nvSpPr>
          <p:cNvPr id="30" name="Höger 29">
            <a:extLst>
              <a:ext uri="{FF2B5EF4-FFF2-40B4-BE49-F238E27FC236}">
                <a16:creationId xmlns:a16="http://schemas.microsoft.com/office/drawing/2014/main" id="{CE72AA54-A993-5C44-A757-C9D2B197C38D}"/>
              </a:ext>
            </a:extLst>
          </p:cNvPr>
          <p:cNvSpPr/>
          <p:nvPr/>
        </p:nvSpPr>
        <p:spPr>
          <a:xfrm>
            <a:off x="3271540" y="3609997"/>
            <a:ext cx="674159" cy="281269"/>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4" name="Platshållare för text 2">
            <a:extLst>
              <a:ext uri="{FF2B5EF4-FFF2-40B4-BE49-F238E27FC236}">
                <a16:creationId xmlns:a16="http://schemas.microsoft.com/office/drawing/2014/main" id="{49F61CAA-3416-3840-92A5-949610D785A2}"/>
              </a:ext>
            </a:extLst>
          </p:cNvPr>
          <p:cNvSpPr txBox="1">
            <a:spLocks/>
          </p:cNvSpPr>
          <p:nvPr/>
        </p:nvSpPr>
        <p:spPr>
          <a:xfrm>
            <a:off x="838200" y="4033416"/>
            <a:ext cx="3107499"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lang="en-US" sz="2000" b="1" kern="0" dirty="0" err="1">
                <a:solidFill>
                  <a:srgbClr val="2B55B4"/>
                </a:solidFill>
              </a:rPr>
              <a:t>Sensitivité</a:t>
            </a:r>
            <a:r>
              <a:rPr lang="en-US" sz="2000" b="1" kern="0" dirty="0">
                <a:solidFill>
                  <a:srgbClr val="2B55B4"/>
                </a:solidFill>
              </a:rPr>
              <a:t> </a:t>
            </a:r>
            <a:r>
              <a:rPr lang="en-US" sz="2000" b="1" kern="0" dirty="0" err="1">
                <a:solidFill>
                  <a:srgbClr val="2B55B4"/>
                </a:solidFill>
              </a:rPr>
              <a:t>réduite</a:t>
            </a:r>
            <a:endParaRPr kumimoji="0" lang="en-US" sz="20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35" name="Platshållare för text 2">
            <a:extLst>
              <a:ext uri="{FF2B5EF4-FFF2-40B4-BE49-F238E27FC236}">
                <a16:creationId xmlns:a16="http://schemas.microsoft.com/office/drawing/2014/main" id="{63B457A8-7AC0-664D-A8D9-AEB9172DCDA3}"/>
              </a:ext>
            </a:extLst>
          </p:cNvPr>
          <p:cNvSpPr txBox="1">
            <a:spLocks/>
          </p:cNvSpPr>
          <p:nvPr/>
        </p:nvSpPr>
        <p:spPr>
          <a:xfrm>
            <a:off x="4421914" y="4033416"/>
            <a:ext cx="5042595"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en-US" sz="2000" b="0" i="0" u="none" strike="noStrike" kern="0" cap="none" spc="0" normalizeH="0" baseline="0" noProof="0" dirty="0" err="1">
                <a:ln>
                  <a:noFill/>
                </a:ln>
                <a:solidFill>
                  <a:srgbClr val="2B55B4"/>
                </a:solidFill>
                <a:effectLst/>
                <a:uLnTx/>
                <a:uFillTx/>
                <a:latin typeface="Calibri"/>
                <a:cs typeface="Calibri"/>
                <a:sym typeface="Calibri"/>
              </a:rPr>
              <a:t>Produits</a:t>
            </a:r>
            <a:r>
              <a:rPr kumimoji="0" lang="en-US" sz="2000" b="0" i="0" u="none" strike="noStrike" kern="0" cap="none" spc="0" normalizeH="0" noProof="0" dirty="0">
                <a:ln>
                  <a:noFill/>
                </a:ln>
                <a:solidFill>
                  <a:srgbClr val="2B55B4"/>
                </a:solidFill>
                <a:effectLst/>
                <a:uLnTx/>
                <a:uFillTx/>
                <a:latin typeface="Calibri"/>
                <a:cs typeface="Calibri"/>
                <a:sym typeface="Calibri"/>
              </a:rPr>
              <a:t> facile à </a:t>
            </a:r>
            <a:r>
              <a:rPr kumimoji="0" lang="en-US" sz="2000" b="0" i="0" u="none" strike="noStrike" kern="0" cap="none" spc="0" normalizeH="0" noProof="0" dirty="0" err="1">
                <a:ln>
                  <a:noFill/>
                </a:ln>
                <a:solidFill>
                  <a:srgbClr val="2B55B4"/>
                </a:solidFill>
                <a:effectLst/>
                <a:uLnTx/>
                <a:uFillTx/>
                <a:latin typeface="Calibri"/>
                <a:cs typeface="Calibri"/>
                <a:sym typeface="Calibri"/>
              </a:rPr>
              <a:t>manipuler</a:t>
            </a:r>
            <a:endParaRPr kumimoji="0" lang="en-US" sz="2000" b="0" i="0" u="none" strike="noStrike" kern="0" cap="none" spc="0" normalizeH="0" baseline="0" noProof="0" dirty="0">
              <a:ln>
                <a:noFill/>
              </a:ln>
              <a:solidFill>
                <a:srgbClr val="2B55B4"/>
              </a:solidFill>
              <a:effectLst/>
              <a:uLnTx/>
              <a:uFillTx/>
              <a:latin typeface="Calibri"/>
              <a:cs typeface="Calibri"/>
              <a:sym typeface="Calibri"/>
            </a:endParaRPr>
          </a:p>
        </p:txBody>
      </p:sp>
      <p:sp>
        <p:nvSpPr>
          <p:cNvPr id="36" name="Höger 35">
            <a:extLst>
              <a:ext uri="{FF2B5EF4-FFF2-40B4-BE49-F238E27FC236}">
                <a16:creationId xmlns:a16="http://schemas.microsoft.com/office/drawing/2014/main" id="{7102F2CE-1EA9-7147-8029-B2762DE31C9A}"/>
              </a:ext>
            </a:extLst>
          </p:cNvPr>
          <p:cNvSpPr/>
          <p:nvPr/>
        </p:nvSpPr>
        <p:spPr>
          <a:xfrm>
            <a:off x="3271540" y="4108782"/>
            <a:ext cx="674159" cy="281269"/>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7" name="Platshållare för text 2">
            <a:extLst>
              <a:ext uri="{FF2B5EF4-FFF2-40B4-BE49-F238E27FC236}">
                <a16:creationId xmlns:a16="http://schemas.microsoft.com/office/drawing/2014/main" id="{4B4C0060-7F77-F344-BFEE-33B6D7B2AA5D}"/>
              </a:ext>
            </a:extLst>
          </p:cNvPr>
          <p:cNvSpPr txBox="1">
            <a:spLocks/>
          </p:cNvSpPr>
          <p:nvPr/>
        </p:nvSpPr>
        <p:spPr>
          <a:xfrm>
            <a:off x="838200" y="4532201"/>
            <a:ext cx="3107499"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lang="en-US" sz="2000" b="1" kern="0" dirty="0">
                <a:solidFill>
                  <a:srgbClr val="2B55B4"/>
                </a:solidFill>
              </a:rPr>
              <a:t>Vision </a:t>
            </a:r>
            <a:r>
              <a:rPr lang="en-US" sz="2000" b="1" kern="0" dirty="0" err="1">
                <a:solidFill>
                  <a:srgbClr val="2B55B4"/>
                </a:solidFill>
              </a:rPr>
              <a:t>réduite</a:t>
            </a:r>
            <a:endParaRPr kumimoji="0" lang="en-US" sz="20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38" name="Platshållare för text 2">
            <a:extLst>
              <a:ext uri="{FF2B5EF4-FFF2-40B4-BE49-F238E27FC236}">
                <a16:creationId xmlns:a16="http://schemas.microsoft.com/office/drawing/2014/main" id="{9E8DC7D6-DF18-7746-9F0F-B24E6DF69405}"/>
              </a:ext>
            </a:extLst>
          </p:cNvPr>
          <p:cNvSpPr txBox="1">
            <a:spLocks/>
          </p:cNvSpPr>
          <p:nvPr/>
        </p:nvSpPr>
        <p:spPr>
          <a:xfrm>
            <a:off x="4422790" y="3534631"/>
            <a:ext cx="6177031" cy="432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lang="en-US" sz="2000" kern="0" dirty="0">
                <a:solidFill>
                  <a:srgbClr val="2B55B4"/>
                </a:solidFill>
              </a:rPr>
              <a:t>Aide technique, ex.</a:t>
            </a:r>
            <a:r>
              <a:rPr kumimoji="0" lang="en-US" sz="2000" b="0" i="0" u="none" strike="noStrike" kern="0" cap="none" spc="0" normalizeH="0" baseline="0" noProof="0" dirty="0">
                <a:ln>
                  <a:noFill/>
                </a:ln>
                <a:solidFill>
                  <a:srgbClr val="2B55B4"/>
                </a:solidFill>
                <a:effectLst/>
                <a:uLnTx/>
                <a:uFillTx/>
                <a:latin typeface="Calibri"/>
                <a:cs typeface="Calibri"/>
                <a:sym typeface="Calibri"/>
              </a:rPr>
              <a:t> poche à urine </a:t>
            </a:r>
            <a:r>
              <a:rPr kumimoji="0" lang="en-US" sz="2000" b="0" i="0" u="none" strike="noStrike" kern="0" cap="none" spc="0" normalizeH="0" baseline="0" noProof="0" dirty="0" err="1">
                <a:ln>
                  <a:noFill/>
                </a:ln>
                <a:solidFill>
                  <a:srgbClr val="2B55B4"/>
                </a:solidFill>
                <a:effectLst/>
                <a:uLnTx/>
                <a:uFillTx/>
                <a:latin typeface="Calibri"/>
                <a:cs typeface="Calibri"/>
                <a:sym typeface="Calibri"/>
              </a:rPr>
              <a:t>ou</a:t>
            </a:r>
            <a:r>
              <a:rPr kumimoji="0" lang="en-US" sz="2000" b="0" i="0" u="none" strike="noStrike" kern="0" cap="none" spc="0" normalizeH="0" baseline="0" noProof="0" dirty="0">
                <a:ln>
                  <a:noFill/>
                </a:ln>
                <a:solidFill>
                  <a:srgbClr val="2B55B4"/>
                </a:solidFill>
                <a:effectLst/>
                <a:uLnTx/>
                <a:uFillTx/>
                <a:latin typeface="Calibri"/>
                <a:cs typeface="Calibri"/>
                <a:sym typeface="Calibri"/>
              </a:rPr>
              <a:t> </a:t>
            </a:r>
            <a:r>
              <a:rPr kumimoji="0" lang="en-US" sz="2000" b="0" i="0" u="none" strike="noStrike" kern="0" cap="none" spc="0" normalizeH="0" baseline="0" noProof="0" dirty="0" err="1">
                <a:ln>
                  <a:noFill/>
                </a:ln>
                <a:solidFill>
                  <a:srgbClr val="2B55B4"/>
                </a:solidFill>
                <a:effectLst/>
                <a:uLnTx/>
                <a:uFillTx/>
                <a:latin typeface="Calibri"/>
                <a:cs typeface="Calibri"/>
                <a:sym typeface="Calibri"/>
              </a:rPr>
              <a:t>pince</a:t>
            </a:r>
            <a:r>
              <a:rPr kumimoji="0" lang="en-US" sz="2000" b="0" i="0" u="none" strike="noStrike" kern="0" cap="none" spc="0" normalizeH="0" baseline="0" noProof="0" dirty="0">
                <a:ln>
                  <a:noFill/>
                </a:ln>
                <a:solidFill>
                  <a:srgbClr val="2B55B4"/>
                </a:solidFill>
                <a:effectLst/>
                <a:uLnTx/>
                <a:uFillTx/>
                <a:latin typeface="Calibri"/>
                <a:cs typeface="Calibri"/>
                <a:sym typeface="Calibri"/>
              </a:rPr>
              <a:t> de </a:t>
            </a:r>
            <a:r>
              <a:rPr kumimoji="0" lang="en-US" sz="2000" b="0" i="0" u="none" strike="noStrike" kern="0" cap="none" spc="0" normalizeH="0" baseline="0" noProof="0" dirty="0" err="1">
                <a:ln>
                  <a:noFill/>
                </a:ln>
                <a:solidFill>
                  <a:srgbClr val="2B55B4"/>
                </a:solidFill>
                <a:effectLst/>
                <a:uLnTx/>
                <a:uFillTx/>
                <a:latin typeface="Calibri"/>
                <a:cs typeface="Calibri"/>
                <a:sym typeface="Calibri"/>
              </a:rPr>
              <a:t>préhension</a:t>
            </a:r>
            <a:endParaRPr kumimoji="0" lang="en-US" sz="2000" b="0" i="0" u="none" strike="noStrike" kern="0" cap="none" spc="0" normalizeH="0" baseline="0" noProof="0" dirty="0">
              <a:ln>
                <a:noFill/>
              </a:ln>
              <a:solidFill>
                <a:srgbClr val="2B55B4"/>
              </a:solidFill>
              <a:effectLst/>
              <a:uLnTx/>
              <a:uFillTx/>
              <a:latin typeface="Calibri"/>
              <a:cs typeface="Calibri"/>
              <a:sym typeface="Calibri"/>
            </a:endParaRPr>
          </a:p>
        </p:txBody>
      </p:sp>
      <p:sp>
        <p:nvSpPr>
          <p:cNvPr id="39" name="Höger 38">
            <a:extLst>
              <a:ext uri="{FF2B5EF4-FFF2-40B4-BE49-F238E27FC236}">
                <a16:creationId xmlns:a16="http://schemas.microsoft.com/office/drawing/2014/main" id="{717946AB-BE89-9F40-A743-2EB578E46ACA}"/>
              </a:ext>
            </a:extLst>
          </p:cNvPr>
          <p:cNvSpPr/>
          <p:nvPr/>
        </p:nvSpPr>
        <p:spPr>
          <a:xfrm>
            <a:off x="3271540" y="4607567"/>
            <a:ext cx="674159" cy="281269"/>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0" name="Platshållare för text 2">
            <a:extLst>
              <a:ext uri="{FF2B5EF4-FFF2-40B4-BE49-F238E27FC236}">
                <a16:creationId xmlns:a16="http://schemas.microsoft.com/office/drawing/2014/main" id="{003F8192-3360-D34C-B1FD-265AFE869F14}"/>
              </a:ext>
            </a:extLst>
          </p:cNvPr>
          <p:cNvSpPr txBox="1">
            <a:spLocks/>
          </p:cNvSpPr>
          <p:nvPr/>
        </p:nvSpPr>
        <p:spPr>
          <a:xfrm>
            <a:off x="838201" y="4941321"/>
            <a:ext cx="2944660" cy="22893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000" b="1" i="0" u="none" strike="noStrike" kern="0" cap="none" spc="0" normalizeH="0" baseline="0" noProof="0" dirty="0">
                <a:ln>
                  <a:noFill/>
                </a:ln>
                <a:solidFill>
                  <a:srgbClr val="2B55B4"/>
                </a:solidFill>
                <a:effectLst/>
                <a:uLnTx/>
                <a:uFillTx/>
                <a:latin typeface="Calibri"/>
                <a:cs typeface="Calibri"/>
                <a:sym typeface="Calibri"/>
              </a:rPr>
              <a:t>Mental</a:t>
            </a:r>
          </a:p>
          <a:p>
            <a:pPr marL="273050" marR="0" lvl="1" indent="0" algn="l" defTabSz="914400" rtl="0" eaLnBrk="1" fontAlgn="auto" latinLnBrk="0" hangingPunct="1">
              <a:lnSpc>
                <a:spcPct val="90000"/>
              </a:lnSpc>
              <a:spcBef>
                <a:spcPts val="200"/>
              </a:spcBef>
              <a:spcAft>
                <a:spcPts val="0"/>
              </a:spcAft>
              <a:buClr>
                <a:srgbClr val="2B55B4"/>
              </a:buClr>
              <a:buSzPts val="2400"/>
              <a:buFont typeface="Calibri"/>
              <a:buNone/>
              <a:tabLst/>
              <a:defRPr/>
            </a:pPr>
            <a:r>
              <a:rPr kumimoji="0" lang="en-US" sz="1400" b="0" i="0" u="none" strike="noStrike" kern="0" cap="none" spc="0" normalizeH="0" baseline="0" noProof="0" dirty="0">
                <a:ln>
                  <a:noFill/>
                </a:ln>
                <a:solidFill>
                  <a:srgbClr val="2B55B4"/>
                </a:solidFill>
                <a:effectLst/>
                <a:uLnTx/>
                <a:uFillTx/>
                <a:sym typeface="Calibri"/>
              </a:rPr>
              <a:t>– </a:t>
            </a:r>
            <a:r>
              <a:rPr kumimoji="0" lang="en-US" sz="1400" b="0" i="0" u="none" strike="noStrike" kern="0" cap="none" spc="0" normalizeH="0" baseline="0" noProof="0" dirty="0" err="1">
                <a:ln>
                  <a:noFill/>
                </a:ln>
                <a:solidFill>
                  <a:srgbClr val="2B55B4"/>
                </a:solidFill>
                <a:effectLst/>
                <a:uLnTx/>
                <a:uFillTx/>
                <a:sym typeface="Calibri"/>
              </a:rPr>
              <a:t>psychologique</a:t>
            </a:r>
            <a:endParaRPr kumimoji="0" lang="en-US" sz="1400" b="0" i="0" u="none" strike="noStrike" kern="0" cap="none" spc="0" normalizeH="0" baseline="0" noProof="0" dirty="0">
              <a:ln>
                <a:noFill/>
              </a:ln>
              <a:solidFill>
                <a:srgbClr val="2B55B4"/>
              </a:solidFill>
              <a:effectLst/>
              <a:uLnTx/>
              <a:uFillTx/>
              <a:sym typeface="Calibri"/>
            </a:endParaRPr>
          </a:p>
          <a:p>
            <a:pPr marL="273050" marR="0" lvl="1" indent="0" algn="l" defTabSz="914400" rtl="0" eaLnBrk="1" fontAlgn="auto" latinLnBrk="0" hangingPunct="1">
              <a:lnSpc>
                <a:spcPct val="90000"/>
              </a:lnSpc>
              <a:spcBef>
                <a:spcPts val="200"/>
              </a:spcBef>
              <a:spcAft>
                <a:spcPts val="0"/>
              </a:spcAft>
              <a:buClr>
                <a:srgbClr val="2B55B4"/>
              </a:buClr>
              <a:buSzPts val="2400"/>
              <a:buFont typeface="Calibri"/>
              <a:buNone/>
              <a:tabLst/>
              <a:defRPr/>
            </a:pPr>
            <a:r>
              <a:rPr kumimoji="0" lang="en-US" sz="1400" b="0" i="0" u="none" strike="noStrike" kern="0" cap="none" spc="0" normalizeH="0" baseline="0" noProof="0" dirty="0">
                <a:ln>
                  <a:noFill/>
                </a:ln>
                <a:solidFill>
                  <a:srgbClr val="2B55B4"/>
                </a:solidFill>
                <a:effectLst/>
                <a:uLnTx/>
                <a:uFillTx/>
                <a:sym typeface="Calibri"/>
              </a:rPr>
              <a:t>– </a:t>
            </a:r>
            <a:r>
              <a:rPr kumimoji="0" lang="en-US" sz="1400" b="0" i="0" u="none" strike="noStrike" kern="0" cap="none" spc="0" normalizeH="0" baseline="0" noProof="0" dirty="0" err="1">
                <a:ln>
                  <a:noFill/>
                </a:ln>
                <a:solidFill>
                  <a:srgbClr val="2B55B4"/>
                </a:solidFill>
                <a:effectLst/>
                <a:uLnTx/>
                <a:uFillTx/>
                <a:sym typeface="Calibri"/>
              </a:rPr>
              <a:t>émotionel</a:t>
            </a:r>
            <a:endParaRPr kumimoji="0" lang="en-US" sz="1400" b="0" i="0" u="none" strike="noStrike" kern="0" cap="none" spc="0" normalizeH="0" baseline="0" noProof="0" dirty="0">
              <a:ln>
                <a:noFill/>
              </a:ln>
              <a:solidFill>
                <a:srgbClr val="2B55B4"/>
              </a:solidFill>
              <a:effectLst/>
              <a:uLnTx/>
              <a:uFillTx/>
              <a:sym typeface="Calibri"/>
            </a:endParaRPr>
          </a:p>
          <a:p>
            <a:pPr marL="273050" marR="0" lvl="1" indent="0" algn="l" defTabSz="914400" rtl="0" eaLnBrk="1" fontAlgn="auto" latinLnBrk="0" hangingPunct="1">
              <a:lnSpc>
                <a:spcPct val="90000"/>
              </a:lnSpc>
              <a:spcBef>
                <a:spcPts val="200"/>
              </a:spcBef>
              <a:spcAft>
                <a:spcPts val="0"/>
              </a:spcAft>
              <a:buClr>
                <a:srgbClr val="2B55B4"/>
              </a:buClr>
              <a:buSzPts val="2400"/>
              <a:buFont typeface="Calibri"/>
              <a:buNone/>
              <a:tabLst/>
              <a:defRPr/>
            </a:pPr>
            <a:r>
              <a:rPr kumimoji="0" lang="en-US" sz="1400" b="0" i="0" u="none" strike="noStrike" kern="0" cap="none" spc="0" normalizeH="0" baseline="0" noProof="0" dirty="0">
                <a:ln>
                  <a:noFill/>
                </a:ln>
                <a:solidFill>
                  <a:srgbClr val="2B55B4"/>
                </a:solidFill>
                <a:effectLst/>
                <a:uLnTx/>
                <a:uFillTx/>
                <a:sym typeface="Calibri"/>
              </a:rPr>
              <a:t>– </a:t>
            </a:r>
            <a:r>
              <a:rPr lang="en-US" sz="1400" kern="0" dirty="0">
                <a:solidFill>
                  <a:srgbClr val="2B55B4"/>
                </a:solidFill>
              </a:rPr>
              <a:t>c</a:t>
            </a:r>
            <a:r>
              <a:rPr kumimoji="0" lang="en-US" sz="1400" b="0" i="0" u="none" strike="noStrike" kern="0" cap="none" spc="0" normalizeH="0" baseline="0" noProof="0" dirty="0" err="1">
                <a:ln>
                  <a:noFill/>
                </a:ln>
                <a:solidFill>
                  <a:srgbClr val="2B55B4"/>
                </a:solidFill>
                <a:effectLst/>
                <a:uLnTx/>
                <a:uFillTx/>
                <a:sym typeface="Calibri"/>
              </a:rPr>
              <a:t>ognitif</a:t>
            </a:r>
            <a:endParaRPr kumimoji="0" lang="en-US" sz="1400" b="0" i="0" u="none" strike="noStrike" kern="0" cap="none" spc="0" normalizeH="0" baseline="0" noProof="0" dirty="0">
              <a:ln>
                <a:noFill/>
              </a:ln>
              <a:solidFill>
                <a:srgbClr val="2B55B4"/>
              </a:solidFill>
              <a:effectLst/>
              <a:uLnTx/>
              <a:uFillTx/>
              <a:sym typeface="Calibri"/>
            </a:endParaRPr>
          </a:p>
        </p:txBody>
      </p:sp>
      <p:sp>
        <p:nvSpPr>
          <p:cNvPr id="41" name="Platshållare för text 2">
            <a:extLst>
              <a:ext uri="{FF2B5EF4-FFF2-40B4-BE49-F238E27FC236}">
                <a16:creationId xmlns:a16="http://schemas.microsoft.com/office/drawing/2014/main" id="{53C0F8EF-28AA-254A-ADB3-957AA51C3D81}"/>
              </a:ext>
            </a:extLst>
          </p:cNvPr>
          <p:cNvSpPr txBox="1">
            <a:spLocks/>
          </p:cNvSpPr>
          <p:nvPr/>
        </p:nvSpPr>
        <p:spPr>
          <a:xfrm>
            <a:off x="4406723" y="5067541"/>
            <a:ext cx="5042595" cy="43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en-US" sz="2000" b="0" i="0" u="none" strike="noStrike" kern="0" cap="none" spc="0" normalizeH="0" baseline="0" noProof="0" dirty="0">
                <a:ln>
                  <a:noFill/>
                </a:ln>
                <a:solidFill>
                  <a:srgbClr val="2B55B4"/>
                </a:solidFill>
                <a:effectLst/>
                <a:uLnTx/>
                <a:uFillTx/>
                <a:latin typeface="Calibri"/>
                <a:cs typeface="Calibri"/>
                <a:sym typeface="Calibri"/>
              </a:rPr>
              <a:t>Motivation</a:t>
            </a:r>
          </a:p>
        </p:txBody>
      </p:sp>
      <p:sp>
        <p:nvSpPr>
          <p:cNvPr id="42" name="Höger 41">
            <a:extLst>
              <a:ext uri="{FF2B5EF4-FFF2-40B4-BE49-F238E27FC236}">
                <a16:creationId xmlns:a16="http://schemas.microsoft.com/office/drawing/2014/main" id="{6356F533-72F2-4545-87BE-F1CA7BBE7B7B}"/>
              </a:ext>
            </a:extLst>
          </p:cNvPr>
          <p:cNvSpPr/>
          <p:nvPr/>
        </p:nvSpPr>
        <p:spPr>
          <a:xfrm>
            <a:off x="3271540" y="5142907"/>
            <a:ext cx="674159" cy="281269"/>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 name="textruta 11">
            <a:extLst>
              <a:ext uri="{FF2B5EF4-FFF2-40B4-BE49-F238E27FC236}">
                <a16:creationId xmlns:a16="http://schemas.microsoft.com/office/drawing/2014/main" id="{49F44354-193D-E54F-B88F-1052D7C73FD4}"/>
              </a:ext>
            </a:extLst>
          </p:cNvPr>
          <p:cNvSpPr txBox="1"/>
          <p:nvPr/>
        </p:nvSpPr>
        <p:spPr>
          <a:xfrm>
            <a:off x="838200" y="1769674"/>
            <a:ext cx="108595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600" b="1" i="0"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br>
            <a:r>
              <a:rPr lang="fr-FR" sz="2000" b="1" kern="0" dirty="0">
                <a:solidFill>
                  <a:srgbClr val="2B55B4"/>
                </a:solidFill>
                <a:latin typeface="Calibri" panose="020F0502020204030204" pitchFamily="34" charset="0"/>
                <a:cs typeface="Calibri" panose="020F0502020204030204" pitchFamily="34" charset="0"/>
                <a:sym typeface="Arial"/>
              </a:rPr>
              <a:t>Il faut souvent faire preuve d'un peu d'ingéniosité. Voici quelques exemples courants :</a:t>
            </a:r>
            <a:endParaRPr kumimoji="0" lang="en-US" sz="2000" b="1" i="0"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4684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1000"/>
                                        <p:tgtEl>
                                          <p:spTgt spid="3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1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1000"/>
                                        <p:tgtEl>
                                          <p:spTgt spid="3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10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1000"/>
                                        <p:tgtEl>
                                          <p:spTgt spid="3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1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par>
                          <p:cTn id="67" fill="hold">
                            <p:stCondLst>
                              <p:cond delay="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1000"/>
                                        <p:tgtEl>
                                          <p:spTgt spid="4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24" grpId="0" animBg="1"/>
      <p:bldP spid="25" grpId="0"/>
      <p:bldP spid="26" grpId="0"/>
      <p:bldP spid="27" grpId="0" animBg="1"/>
      <p:bldP spid="28" grpId="0"/>
      <p:bldP spid="29" grpId="0"/>
      <p:bldP spid="30" grpId="0" animBg="1"/>
      <p:bldP spid="34" grpId="0"/>
      <p:bldP spid="35" grpId="0"/>
      <p:bldP spid="36" grpId="0" animBg="1"/>
      <p:bldP spid="37" grpId="0"/>
      <p:bldP spid="38" grpId="0"/>
      <p:bldP spid="39" grpId="0" animBg="1"/>
      <p:bldP spid="40" grpId="0"/>
      <p:bldP spid="41" grpId="0"/>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8"/>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Caractéristiques</a:t>
            </a:r>
            <a:r>
              <a:rPr lang="en-US" dirty="0"/>
              <a:t> des IU (infections </a:t>
            </a:r>
            <a:r>
              <a:rPr lang="en-US" dirty="0" err="1"/>
              <a:t>urinaires</a:t>
            </a:r>
            <a:r>
              <a:rPr lang="en-US" dirty="0"/>
              <a:t>)</a:t>
            </a:r>
          </a:p>
        </p:txBody>
      </p:sp>
      <p:sp>
        <p:nvSpPr>
          <p:cNvPr id="3" name="Platshållare för text 2">
            <a:extLst>
              <a:ext uri="{FF2B5EF4-FFF2-40B4-BE49-F238E27FC236}">
                <a16:creationId xmlns:a16="http://schemas.microsoft.com/office/drawing/2014/main" id="{D4FB7EBF-9E48-D640-97E9-308A776F3DE8}"/>
              </a:ext>
            </a:extLst>
          </p:cNvPr>
          <p:cNvSpPr>
            <a:spLocks noGrp="1"/>
          </p:cNvSpPr>
          <p:nvPr>
            <p:ph type="body" idx="1"/>
          </p:nvPr>
        </p:nvSpPr>
        <p:spPr>
          <a:xfrm>
            <a:off x="838200" y="1845872"/>
            <a:ext cx="10515600" cy="3204456"/>
          </a:xfrm>
        </p:spPr>
        <p:txBody>
          <a:bodyPr numCol="2">
            <a:normAutofit/>
          </a:bodyPr>
          <a:lstStyle/>
          <a:p>
            <a:pPr marL="342900" lvl="0">
              <a:lnSpc>
                <a:spcPct val="100000"/>
              </a:lnSpc>
              <a:spcBef>
                <a:spcPts val="0"/>
              </a:spcBef>
              <a:buSzPts val="2400"/>
              <a:buFont typeface="Arial" panose="020B0604020202020204" pitchFamily="34" charset="0"/>
              <a:buChar char="•"/>
            </a:pPr>
            <a:r>
              <a:rPr lang="en-US" sz="2000" dirty="0"/>
              <a:t>Modification de la function </a:t>
            </a:r>
            <a:r>
              <a:rPr lang="en-US" sz="2000" dirty="0" err="1"/>
              <a:t>vésicale</a:t>
            </a:r>
            <a:endParaRPr lang="en-US" sz="2000" dirty="0"/>
          </a:p>
          <a:p>
            <a:pPr marL="342900" lvl="0">
              <a:lnSpc>
                <a:spcPct val="100000"/>
              </a:lnSpc>
              <a:buSzPts val="2400"/>
              <a:buFont typeface="Arial" panose="020B0604020202020204" pitchFamily="34" charset="0"/>
              <a:buChar char="•"/>
            </a:pPr>
            <a:r>
              <a:rPr lang="en-US" sz="2000" dirty="0" err="1"/>
              <a:t>Fuites</a:t>
            </a:r>
            <a:r>
              <a:rPr lang="en-US" sz="2000" dirty="0"/>
              <a:t>/augmentation des </a:t>
            </a:r>
            <a:r>
              <a:rPr lang="en-US" sz="2000" dirty="0" err="1"/>
              <a:t>fuites</a:t>
            </a:r>
            <a:endParaRPr lang="en-US" sz="2000" dirty="0"/>
          </a:p>
          <a:p>
            <a:pPr marL="342900">
              <a:lnSpc>
                <a:spcPct val="100000"/>
              </a:lnSpc>
              <a:buSzPts val="2400"/>
              <a:buFont typeface="Arial" panose="020B0604020202020204" pitchFamily="34" charset="0"/>
              <a:buChar char="•"/>
            </a:pPr>
            <a:r>
              <a:rPr lang="en-US" sz="2000" dirty="0" err="1"/>
              <a:t>Douleur</a:t>
            </a:r>
            <a:r>
              <a:rPr lang="en-US" sz="2000" dirty="0"/>
              <a:t>/sensation de </a:t>
            </a:r>
            <a:r>
              <a:rPr lang="en-US" sz="2000" dirty="0" err="1"/>
              <a:t>brûlure</a:t>
            </a:r>
            <a:r>
              <a:rPr lang="en-US" sz="2000" dirty="0"/>
              <a:t> à la miction </a:t>
            </a:r>
          </a:p>
          <a:p>
            <a:pPr marL="342900" lvl="0">
              <a:lnSpc>
                <a:spcPct val="100000"/>
              </a:lnSpc>
              <a:buSzPts val="2400"/>
              <a:buFont typeface="Arial" panose="020B0604020202020204" pitchFamily="34" charset="0"/>
              <a:buChar char="•"/>
            </a:pPr>
            <a:r>
              <a:rPr lang="en-US" sz="2000" dirty="0" err="1"/>
              <a:t>Urgenturie</a:t>
            </a:r>
            <a:endParaRPr lang="en-US" sz="2000" dirty="0"/>
          </a:p>
          <a:p>
            <a:pPr marL="342900">
              <a:lnSpc>
                <a:spcPct val="100000"/>
              </a:lnSpc>
              <a:buSzPts val="2400"/>
              <a:buFont typeface="Arial" panose="020B0604020202020204" pitchFamily="34" charset="0"/>
              <a:buChar char="•"/>
            </a:pPr>
            <a:r>
              <a:rPr lang="en-US" sz="2000" dirty="0" err="1"/>
              <a:t>Douleur</a:t>
            </a:r>
            <a:r>
              <a:rPr lang="en-US" sz="2000" dirty="0"/>
              <a:t> dans le bas du dos </a:t>
            </a:r>
            <a:r>
              <a:rPr lang="en-US" sz="2000" dirty="0" err="1"/>
              <a:t>ou</a:t>
            </a:r>
            <a:r>
              <a:rPr lang="en-US" sz="2000" dirty="0"/>
              <a:t> de </a:t>
            </a:r>
            <a:r>
              <a:rPr lang="en-US" sz="2000" dirty="0" err="1"/>
              <a:t>l’abdomen</a:t>
            </a:r>
            <a:r>
              <a:rPr lang="en-US" sz="2000" dirty="0"/>
              <a:t> </a:t>
            </a:r>
          </a:p>
          <a:p>
            <a:pPr marL="342900" lvl="0">
              <a:lnSpc>
                <a:spcPct val="100000"/>
              </a:lnSpc>
              <a:buSzPts val="2400"/>
              <a:buFont typeface="Arial" panose="020B0604020202020204" pitchFamily="34" charset="0"/>
              <a:buChar char="•"/>
            </a:pPr>
            <a:r>
              <a:rPr lang="en-US" sz="2000" dirty="0"/>
              <a:t>Sang dans les urines (</a:t>
            </a:r>
            <a:r>
              <a:rPr lang="en-US" sz="2000" dirty="0" err="1"/>
              <a:t>hématurie</a:t>
            </a:r>
            <a:r>
              <a:rPr lang="en-US" sz="2000" dirty="0"/>
              <a:t>)</a:t>
            </a:r>
          </a:p>
          <a:p>
            <a:pPr marL="342900" lvl="0">
              <a:lnSpc>
                <a:spcPct val="100000"/>
              </a:lnSpc>
              <a:buSzPts val="2400"/>
              <a:buFont typeface="Arial" panose="020B0604020202020204" pitchFamily="34" charset="0"/>
              <a:buChar char="•"/>
            </a:pPr>
            <a:r>
              <a:rPr lang="en-US" sz="2000" dirty="0" err="1"/>
              <a:t>Fièvre</a:t>
            </a:r>
            <a:r>
              <a:rPr lang="en-US" sz="2000" dirty="0"/>
              <a:t> et/</a:t>
            </a:r>
            <a:r>
              <a:rPr lang="en-US" sz="2000" dirty="0" err="1"/>
              <a:t>ou</a:t>
            </a:r>
            <a:r>
              <a:rPr lang="en-US" sz="2000" dirty="0"/>
              <a:t> malaise </a:t>
            </a:r>
            <a:r>
              <a:rPr lang="en-US" sz="2000" dirty="0" err="1"/>
              <a:t>général</a:t>
            </a:r>
            <a:endParaRPr lang="en-US" sz="2000" dirty="0"/>
          </a:p>
          <a:p>
            <a:pPr marL="342900" lvl="0">
              <a:lnSpc>
                <a:spcPct val="100000"/>
              </a:lnSpc>
              <a:buSzPts val="2400"/>
              <a:buFont typeface="Arial" panose="020B0604020202020204" pitchFamily="34" charset="0"/>
              <a:buChar char="•"/>
            </a:pPr>
            <a:r>
              <a:rPr lang="en-US" sz="2000" dirty="0" err="1"/>
              <a:t>Spasticité</a:t>
            </a:r>
            <a:r>
              <a:rPr lang="en-US" sz="2000" dirty="0"/>
              <a:t> </a:t>
            </a:r>
            <a:r>
              <a:rPr lang="en-US" sz="2000" dirty="0" err="1"/>
              <a:t>majorée</a:t>
            </a:r>
            <a:endParaRPr lang="en-US" sz="2000" dirty="0"/>
          </a:p>
          <a:p>
            <a:pPr marL="342900" lvl="0">
              <a:lnSpc>
                <a:spcPct val="100000"/>
              </a:lnSpc>
              <a:buSzPts val="2400"/>
              <a:buFont typeface="Arial" panose="020B0604020202020204" pitchFamily="34" charset="0"/>
              <a:buChar char="•"/>
            </a:pPr>
            <a:r>
              <a:rPr lang="en-US" sz="2000" dirty="0" err="1"/>
              <a:t>Réactions</a:t>
            </a:r>
            <a:r>
              <a:rPr lang="en-US" sz="2000" dirty="0"/>
              <a:t> </a:t>
            </a:r>
            <a:r>
              <a:rPr lang="en-US" sz="2000" dirty="0" err="1"/>
              <a:t>autonomes</a:t>
            </a:r>
            <a:r>
              <a:rPr lang="en-US" sz="2000" dirty="0"/>
              <a:t> </a:t>
            </a:r>
            <a:r>
              <a:rPr lang="en-US" sz="2000" dirty="0" err="1"/>
              <a:t>augmentées</a:t>
            </a:r>
            <a:r>
              <a:rPr lang="en-US" sz="2000" dirty="0"/>
              <a:t> </a:t>
            </a:r>
            <a:r>
              <a:rPr lang="en-US" sz="2000" dirty="0" err="1"/>
              <a:t>tels</a:t>
            </a:r>
            <a:r>
              <a:rPr lang="en-US" sz="2000" dirty="0"/>
              <a:t> que transpiration et frissons</a:t>
            </a:r>
          </a:p>
        </p:txBody>
      </p:sp>
      <p:grpSp>
        <p:nvGrpSpPr>
          <p:cNvPr id="10" name="Grupp 10">
            <a:extLst>
              <a:ext uri="{FF2B5EF4-FFF2-40B4-BE49-F238E27FC236}">
                <a16:creationId xmlns:a16="http://schemas.microsoft.com/office/drawing/2014/main" id="{1B8F6E14-760C-4A4E-BFBD-CBD7886399D1}"/>
              </a:ext>
            </a:extLst>
          </p:cNvPr>
          <p:cNvGrpSpPr/>
          <p:nvPr/>
        </p:nvGrpSpPr>
        <p:grpSpPr>
          <a:xfrm>
            <a:off x="10076609" y="4127983"/>
            <a:ext cx="1493174" cy="1983046"/>
            <a:chOff x="8760940" y="3793524"/>
            <a:chExt cx="2137719" cy="2839051"/>
          </a:xfrm>
        </p:grpSpPr>
        <p:pic>
          <p:nvPicPr>
            <p:cNvPr id="12" name="Bildobjekt 15">
              <a:extLst>
                <a:ext uri="{FF2B5EF4-FFF2-40B4-BE49-F238E27FC236}">
                  <a16:creationId xmlns:a16="http://schemas.microsoft.com/office/drawing/2014/main" id="{9457B2D2-6060-484B-8D25-A9CD471FA2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0940" y="3793524"/>
              <a:ext cx="2137719" cy="2839051"/>
            </a:xfrm>
            <a:prstGeom prst="rect">
              <a:avLst/>
            </a:prstGeom>
          </p:spPr>
        </p:pic>
        <p:sp>
          <p:nvSpPr>
            <p:cNvPr id="13" name="textruta 16">
              <a:extLst>
                <a:ext uri="{FF2B5EF4-FFF2-40B4-BE49-F238E27FC236}">
                  <a16:creationId xmlns:a16="http://schemas.microsoft.com/office/drawing/2014/main" id="{E633FE89-16A2-4A7A-9819-8E205106656F}"/>
                </a:ext>
              </a:extLst>
            </p:cNvPr>
            <p:cNvSpPr txBox="1"/>
            <p:nvPr/>
          </p:nvSpPr>
          <p:spPr>
            <a:xfrm>
              <a:off x="8841601" y="4934498"/>
              <a:ext cx="2045486" cy="1160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lang="en-US" sz="2600" kern="0" dirty="0">
                  <a:solidFill>
                    <a:srgbClr val="2B55B4"/>
                  </a:solidFill>
                  <a:latin typeface="Calibri Light"/>
                  <a:cs typeface="Calibri Light"/>
                  <a:sym typeface="Arial"/>
                </a:rPr>
                <a:t>STOP</a:t>
              </a:r>
              <a:endParaRPr kumimoji="0" lang="en-US" sz="2600" b="0" i="0" u="none" strike="noStrike" kern="0" cap="none" spc="0" normalizeH="0" baseline="0" dirty="0">
                <a:ln>
                  <a:noFill/>
                </a:ln>
                <a:solidFill>
                  <a:srgbClr val="2B55B4"/>
                </a:solidFill>
                <a:effectLst/>
                <a:uLnTx/>
                <a:uFillTx/>
                <a:latin typeface="Calibri Light" panose="020F0302020204030204" pitchFamily="34" charset="0"/>
                <a:cs typeface="Calibri Light" panose="020F0302020204030204" pitchFamily="34" charset="0"/>
                <a:sym typeface="Arial"/>
              </a:endParaRPr>
            </a:p>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lang="en-US" sz="2600" kern="0" dirty="0">
                  <a:solidFill>
                    <a:srgbClr val="2B55B4"/>
                  </a:solidFill>
                  <a:latin typeface="Calibri Light"/>
                  <a:cs typeface="Calibri Light"/>
                  <a:sym typeface="Arial"/>
                </a:rPr>
                <a:t>IU</a:t>
              </a:r>
              <a:endParaRPr lang="en-US" sz="2600" b="0" i="0" u="none" strike="noStrike" kern="0" cap="none" spc="0" normalizeH="0" baseline="0" dirty="0">
                <a:ln>
                  <a:noFill/>
                </a:ln>
                <a:solidFill>
                  <a:srgbClr val="2B55B4"/>
                </a:solidFill>
                <a:effectLst/>
                <a:uLnTx/>
                <a:uFillTx/>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7885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fr-FR" dirty="0"/>
              <a:t>Que faut-il prendre en compte chez un patient souffrant d'infections urinaires récurrentes ?</a:t>
            </a:r>
            <a:endParaRPr lang="en-US" dirty="0"/>
          </a:p>
        </p:txBody>
      </p:sp>
      <p:sp>
        <p:nvSpPr>
          <p:cNvPr id="3" name="Platshållare för text 2">
            <a:extLst>
              <a:ext uri="{FF2B5EF4-FFF2-40B4-BE49-F238E27FC236}">
                <a16:creationId xmlns:a16="http://schemas.microsoft.com/office/drawing/2014/main" id="{6DBBB25A-06EB-0145-AEA9-E432B988FA63}"/>
              </a:ext>
            </a:extLst>
          </p:cNvPr>
          <p:cNvSpPr>
            <a:spLocks noGrp="1"/>
          </p:cNvSpPr>
          <p:nvPr>
            <p:ph type="body" idx="1"/>
          </p:nvPr>
        </p:nvSpPr>
        <p:spPr>
          <a:xfrm>
            <a:off x="838199" y="2381130"/>
            <a:ext cx="10319795" cy="3548811"/>
          </a:xfrm>
        </p:spPr>
        <p:txBody>
          <a:bodyPr numCol="2">
            <a:noAutofit/>
          </a:bodyPr>
          <a:lstStyle/>
          <a:p>
            <a:pPr>
              <a:lnSpc>
                <a:spcPts val="2480"/>
              </a:lnSpc>
            </a:pPr>
            <a:r>
              <a:rPr lang="en-US" sz="2000" dirty="0" err="1"/>
              <a:t>Calendrier</a:t>
            </a:r>
            <a:r>
              <a:rPr lang="en-US" sz="2000" dirty="0"/>
              <a:t> </a:t>
            </a:r>
            <a:r>
              <a:rPr lang="en-US" sz="2000" dirty="0" err="1"/>
              <a:t>mictionnel</a:t>
            </a:r>
            <a:endParaRPr lang="en-US" sz="2000" dirty="0"/>
          </a:p>
          <a:p>
            <a:pPr>
              <a:lnSpc>
                <a:spcPts val="2480"/>
              </a:lnSpc>
            </a:pPr>
            <a:r>
              <a:rPr lang="en-US" sz="2000" dirty="0"/>
              <a:t>Technique du SIP</a:t>
            </a:r>
          </a:p>
          <a:p>
            <a:pPr lvl="1">
              <a:lnSpc>
                <a:spcPts val="2380"/>
              </a:lnSpc>
              <a:spcBef>
                <a:spcPts val="200"/>
              </a:spcBef>
            </a:pPr>
            <a:r>
              <a:rPr lang="en-US" sz="1800" dirty="0" err="1"/>
              <a:t>Vessie</a:t>
            </a:r>
            <a:r>
              <a:rPr lang="en-US" sz="1800" dirty="0"/>
              <a:t> </a:t>
            </a:r>
            <a:r>
              <a:rPr lang="en-US" sz="1800" dirty="0" err="1"/>
              <a:t>complètement</a:t>
            </a:r>
            <a:r>
              <a:rPr lang="en-US" sz="1800" dirty="0"/>
              <a:t> </a:t>
            </a:r>
            <a:r>
              <a:rPr lang="en-US" sz="1800" dirty="0" err="1"/>
              <a:t>vidée</a:t>
            </a:r>
            <a:r>
              <a:rPr lang="en-US" sz="1800" dirty="0"/>
              <a:t> ?</a:t>
            </a:r>
          </a:p>
          <a:p>
            <a:pPr lvl="1">
              <a:lnSpc>
                <a:spcPts val="2380"/>
              </a:lnSpc>
              <a:spcBef>
                <a:spcPts val="200"/>
              </a:spcBef>
            </a:pPr>
            <a:r>
              <a:rPr lang="en-US" sz="1800" dirty="0"/>
              <a:t>Manipulation de la sonde ?</a:t>
            </a:r>
          </a:p>
          <a:p>
            <a:pPr lvl="1">
              <a:lnSpc>
                <a:spcPts val="2380"/>
              </a:lnSpc>
              <a:spcBef>
                <a:spcPts val="200"/>
              </a:spcBef>
            </a:pPr>
            <a:r>
              <a:rPr lang="en-US" sz="1800" dirty="0" err="1"/>
              <a:t>Hygiène</a:t>
            </a:r>
            <a:r>
              <a:rPr lang="en-US" sz="1800" dirty="0"/>
              <a:t> ?</a:t>
            </a:r>
          </a:p>
          <a:p>
            <a:pPr>
              <a:lnSpc>
                <a:spcPts val="2480"/>
              </a:lnSpc>
            </a:pPr>
            <a:r>
              <a:rPr lang="en-US" sz="2000" dirty="0" err="1"/>
              <a:t>S’il</a:t>
            </a:r>
            <a:r>
              <a:rPr lang="en-US" sz="2000" dirty="0"/>
              <a:t> y a un </a:t>
            </a:r>
            <a:r>
              <a:rPr lang="en-US" sz="2000" dirty="0" err="1"/>
              <a:t>résidus</a:t>
            </a:r>
            <a:r>
              <a:rPr lang="en-US" sz="2000" dirty="0"/>
              <a:t> après SIP</a:t>
            </a:r>
          </a:p>
          <a:p>
            <a:pPr lvl="1">
              <a:lnSpc>
                <a:spcPts val="2280"/>
              </a:lnSpc>
              <a:spcBef>
                <a:spcPts val="300"/>
              </a:spcBef>
            </a:pPr>
            <a:r>
              <a:rPr lang="en-US" sz="1800" dirty="0"/>
              <a:t>Augmenter la </a:t>
            </a:r>
            <a:r>
              <a:rPr lang="en-US" sz="1800" dirty="0" err="1"/>
              <a:t>charrière</a:t>
            </a:r>
            <a:r>
              <a:rPr lang="en-US" sz="1800" dirty="0"/>
              <a:t> (CH) et revoir la technique </a:t>
            </a:r>
            <a:r>
              <a:rPr lang="en-US" sz="1800" dirty="0" err="1"/>
              <a:t>d’insertion</a:t>
            </a:r>
            <a:r>
              <a:rPr lang="en-US" sz="1800" dirty="0"/>
              <a:t> et de </a:t>
            </a:r>
            <a:r>
              <a:rPr lang="en-US" sz="1800" dirty="0" err="1"/>
              <a:t>retrait</a:t>
            </a:r>
            <a:r>
              <a:rPr lang="en-US" sz="1800" dirty="0"/>
              <a:t> de la sonde</a:t>
            </a:r>
          </a:p>
          <a:p>
            <a:pPr lvl="1">
              <a:lnSpc>
                <a:spcPts val="2280"/>
              </a:lnSpc>
              <a:spcBef>
                <a:spcPts val="300"/>
              </a:spcBef>
            </a:pPr>
            <a:r>
              <a:rPr lang="en-US" sz="1800" dirty="0"/>
              <a:t>Longueur suffisante de la sonde ?</a:t>
            </a:r>
          </a:p>
          <a:p>
            <a:pPr>
              <a:lnSpc>
                <a:spcPts val="2480"/>
              </a:lnSpc>
            </a:pPr>
            <a:r>
              <a:rPr lang="en-US" sz="2000" dirty="0"/>
              <a:t>Suspicion de </a:t>
            </a:r>
            <a:r>
              <a:rPr lang="en-US" sz="2000" dirty="0" err="1"/>
              <a:t>calculs</a:t>
            </a:r>
            <a:r>
              <a:rPr lang="en-US" sz="2000" dirty="0"/>
              <a:t> </a:t>
            </a:r>
            <a:r>
              <a:rPr lang="en-US" sz="2000" dirty="0" err="1"/>
              <a:t>vésicaux</a:t>
            </a:r>
            <a:endParaRPr lang="en-US" sz="2000" dirty="0"/>
          </a:p>
          <a:p>
            <a:pPr lvl="1">
              <a:lnSpc>
                <a:spcPts val="2180"/>
              </a:lnSpc>
            </a:pPr>
            <a:r>
              <a:rPr lang="en-US" sz="1800" dirty="0" err="1"/>
              <a:t>Cystoscopie</a:t>
            </a:r>
            <a:endParaRPr lang="en-US" sz="1800" dirty="0"/>
          </a:p>
          <a:p>
            <a:pPr>
              <a:lnSpc>
                <a:spcPts val="2480"/>
              </a:lnSpc>
            </a:pPr>
            <a:r>
              <a:rPr lang="en-US" sz="2000" dirty="0" err="1"/>
              <a:t>Fonction</a:t>
            </a:r>
            <a:r>
              <a:rPr lang="en-US" sz="2000" dirty="0"/>
              <a:t> </a:t>
            </a:r>
            <a:r>
              <a:rPr lang="en-US" sz="2000" dirty="0" err="1"/>
              <a:t>intestinale</a:t>
            </a:r>
            <a:endParaRPr lang="en-US" sz="2000" dirty="0"/>
          </a:p>
          <a:p>
            <a:pPr lvl="1">
              <a:lnSpc>
                <a:spcPts val="2480"/>
              </a:lnSpc>
              <a:spcBef>
                <a:spcPts val="200"/>
              </a:spcBef>
            </a:pPr>
            <a:r>
              <a:rPr lang="en-US" sz="1800" dirty="0"/>
              <a:t>Constipation</a:t>
            </a:r>
          </a:p>
          <a:p>
            <a:pPr lvl="1">
              <a:lnSpc>
                <a:spcPts val="2480"/>
              </a:lnSpc>
              <a:spcBef>
                <a:spcPts val="200"/>
              </a:spcBef>
            </a:pPr>
            <a:r>
              <a:rPr lang="en-US" sz="1800" dirty="0" err="1"/>
              <a:t>Fuite</a:t>
            </a:r>
            <a:r>
              <a:rPr lang="en-US" sz="1800" dirty="0"/>
              <a:t> </a:t>
            </a:r>
            <a:r>
              <a:rPr lang="en-US" sz="1800" dirty="0" err="1"/>
              <a:t>fécale</a:t>
            </a:r>
            <a:endParaRPr lang="en-US" sz="1800" dirty="0"/>
          </a:p>
          <a:p>
            <a:pPr>
              <a:lnSpc>
                <a:spcPts val="2480"/>
              </a:lnSpc>
            </a:pPr>
            <a:r>
              <a:rPr lang="en-US" sz="2000" dirty="0" err="1"/>
              <a:t>Ménopause</a:t>
            </a:r>
            <a:endParaRPr lang="en-US" sz="2000" dirty="0"/>
          </a:p>
          <a:p>
            <a:pPr lvl="1">
              <a:lnSpc>
                <a:spcPts val="2480"/>
              </a:lnSpc>
              <a:spcBef>
                <a:spcPts val="200"/>
              </a:spcBef>
            </a:pPr>
            <a:r>
              <a:rPr lang="en-US" sz="1800" dirty="0"/>
              <a:t>Membranes </a:t>
            </a:r>
            <a:r>
              <a:rPr lang="en-US" sz="1800" dirty="0" err="1"/>
              <a:t>muqueuses</a:t>
            </a:r>
            <a:r>
              <a:rPr lang="en-US" sz="1800" dirty="0"/>
              <a:t> </a:t>
            </a:r>
            <a:r>
              <a:rPr lang="en-US" sz="1800" dirty="0" err="1"/>
              <a:t>fragiles</a:t>
            </a:r>
            <a:endParaRPr lang="en-US" sz="1800" dirty="0"/>
          </a:p>
          <a:p>
            <a:pPr marL="571500" lvl="1" indent="0">
              <a:lnSpc>
                <a:spcPts val="2480"/>
              </a:lnSpc>
              <a:buNone/>
            </a:pPr>
            <a:br>
              <a:rPr lang="en-US" dirty="0"/>
            </a:br>
            <a:endParaRPr lang="en-US" dirty="0"/>
          </a:p>
        </p:txBody>
      </p:sp>
      <p:grpSp>
        <p:nvGrpSpPr>
          <p:cNvPr id="11" name="Grupp 10">
            <a:extLst>
              <a:ext uri="{FF2B5EF4-FFF2-40B4-BE49-F238E27FC236}">
                <a16:creationId xmlns:a16="http://schemas.microsoft.com/office/drawing/2014/main" id="{CCBB1644-8834-2F49-8E00-98AE80974321}"/>
              </a:ext>
            </a:extLst>
          </p:cNvPr>
          <p:cNvGrpSpPr/>
          <p:nvPr/>
        </p:nvGrpSpPr>
        <p:grpSpPr>
          <a:xfrm>
            <a:off x="10076609" y="4127983"/>
            <a:ext cx="1493174" cy="1983046"/>
            <a:chOff x="8760940" y="3793524"/>
            <a:chExt cx="2137719" cy="2839051"/>
          </a:xfrm>
        </p:grpSpPr>
        <p:pic>
          <p:nvPicPr>
            <p:cNvPr id="16" name="Bildobjekt 15">
              <a:extLst>
                <a:ext uri="{FF2B5EF4-FFF2-40B4-BE49-F238E27FC236}">
                  <a16:creationId xmlns:a16="http://schemas.microsoft.com/office/drawing/2014/main" id="{61791BED-5452-1D45-A029-484F9B8E61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0940" y="3793524"/>
              <a:ext cx="2137719" cy="2839051"/>
            </a:xfrm>
            <a:prstGeom prst="rect">
              <a:avLst/>
            </a:prstGeom>
          </p:spPr>
        </p:pic>
        <p:sp>
          <p:nvSpPr>
            <p:cNvPr id="17" name="textruta 16">
              <a:extLst>
                <a:ext uri="{FF2B5EF4-FFF2-40B4-BE49-F238E27FC236}">
                  <a16:creationId xmlns:a16="http://schemas.microsoft.com/office/drawing/2014/main" id="{1C13AA50-A7E8-2D47-9916-0F7D679EFE06}"/>
                </a:ext>
              </a:extLst>
            </p:cNvPr>
            <p:cNvSpPr txBox="1"/>
            <p:nvPr/>
          </p:nvSpPr>
          <p:spPr>
            <a:xfrm>
              <a:off x="8841601" y="4934498"/>
              <a:ext cx="2045486" cy="1160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lang="en-US" sz="2600" kern="0" dirty="0">
                  <a:solidFill>
                    <a:srgbClr val="2B55B4"/>
                  </a:solidFill>
                  <a:latin typeface="Calibri Light"/>
                  <a:cs typeface="Calibri Light"/>
                  <a:sym typeface="Arial"/>
                </a:rPr>
                <a:t>STOP</a:t>
              </a:r>
              <a:endParaRPr kumimoji="0" lang="en-US" sz="2600" b="0" i="0" u="none" strike="noStrike" kern="0" cap="none" spc="0" normalizeH="0" baseline="0" dirty="0">
                <a:ln>
                  <a:noFill/>
                </a:ln>
                <a:solidFill>
                  <a:srgbClr val="2B55B4"/>
                </a:solidFill>
                <a:effectLst/>
                <a:uLnTx/>
                <a:uFillTx/>
                <a:latin typeface="Calibri Light" panose="020F0302020204030204" pitchFamily="34" charset="0"/>
                <a:cs typeface="Calibri Light" panose="020F0302020204030204" pitchFamily="34" charset="0"/>
                <a:sym typeface="Arial"/>
              </a:endParaRPr>
            </a:p>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lang="en-US" sz="2600" kern="0" dirty="0">
                  <a:solidFill>
                    <a:srgbClr val="2B55B4"/>
                  </a:solidFill>
                  <a:latin typeface="Calibri Light"/>
                  <a:cs typeface="Calibri Light"/>
                  <a:sym typeface="Arial"/>
                </a:rPr>
                <a:t>IU</a:t>
              </a:r>
              <a:endParaRPr lang="en-US" sz="2600" b="0" i="0" u="none" strike="noStrike" kern="0" cap="none" spc="0" normalizeH="0" baseline="0" dirty="0">
                <a:ln>
                  <a:noFill/>
                </a:ln>
                <a:solidFill>
                  <a:srgbClr val="2B55B4"/>
                </a:solidFill>
                <a:effectLst/>
                <a:uLnTx/>
                <a:uFillTx/>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14766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2"/>
          <p:cNvSpPr txBox="1">
            <a:spLocks noGrp="1"/>
          </p:cNvSpPr>
          <p:nvPr>
            <p:ph type="title"/>
          </p:nvPr>
        </p:nvSpPr>
        <p:spPr/>
        <p:txBody>
          <a:bodyPr/>
          <a:lstStyle/>
          <a:p>
            <a:pPr lvl="0"/>
            <a:r>
              <a:rPr lang="en-US" dirty="0"/>
              <a:t>Que </a:t>
            </a:r>
            <a:r>
              <a:rPr lang="en-US" dirty="0" err="1"/>
              <a:t>renseigner</a:t>
            </a:r>
            <a:r>
              <a:rPr lang="en-US" dirty="0"/>
              <a:t> dans le dossier du patient ?</a:t>
            </a:r>
          </a:p>
        </p:txBody>
      </p:sp>
      <p:sp>
        <p:nvSpPr>
          <p:cNvPr id="11" name="Platshållare för text 10">
            <a:extLst>
              <a:ext uri="{FF2B5EF4-FFF2-40B4-BE49-F238E27FC236}">
                <a16:creationId xmlns:a16="http://schemas.microsoft.com/office/drawing/2014/main" id="{C042F8C9-C91D-0446-A08B-42A54A109945}"/>
              </a:ext>
            </a:extLst>
          </p:cNvPr>
          <p:cNvSpPr>
            <a:spLocks noGrp="1"/>
          </p:cNvSpPr>
          <p:nvPr>
            <p:ph type="body" idx="1"/>
          </p:nvPr>
        </p:nvSpPr>
        <p:spPr>
          <a:xfrm>
            <a:off x="839788" y="1845872"/>
            <a:ext cx="10547350" cy="3457575"/>
          </a:xfrm>
        </p:spPr>
        <p:txBody>
          <a:bodyPr numCol="2">
            <a:noAutofit/>
          </a:bodyPr>
          <a:lstStyle/>
          <a:p>
            <a:r>
              <a:rPr lang="en-US" sz="2000" dirty="0" err="1"/>
              <a:t>Décision</a:t>
            </a:r>
            <a:r>
              <a:rPr lang="en-US" sz="2000" dirty="0"/>
              <a:t> du </a:t>
            </a:r>
            <a:r>
              <a:rPr lang="en-US" sz="2000" dirty="0" err="1"/>
              <a:t>traitement</a:t>
            </a:r>
            <a:endParaRPr lang="en-US" sz="2000" dirty="0"/>
          </a:p>
          <a:p>
            <a:pPr lvl="1"/>
            <a:r>
              <a:rPr lang="en-US" sz="1800" dirty="0" err="1"/>
              <a:t>Prescripteur</a:t>
            </a:r>
            <a:r>
              <a:rPr lang="en-US" sz="1800" dirty="0"/>
              <a:t> </a:t>
            </a:r>
            <a:r>
              <a:rPr lang="en-US" sz="1800" dirty="0" err="1"/>
              <a:t>donne</a:t>
            </a:r>
            <a:r>
              <a:rPr lang="en-US" sz="1800" dirty="0"/>
              <a:t> les </a:t>
            </a:r>
            <a:r>
              <a:rPr lang="en-US" sz="1800" dirty="0" err="1"/>
              <a:t>recommandations</a:t>
            </a:r>
            <a:endParaRPr lang="en-US" sz="1800" dirty="0"/>
          </a:p>
          <a:p>
            <a:pPr lvl="1"/>
            <a:r>
              <a:rPr lang="en-US" sz="1800" dirty="0"/>
              <a:t>Indication</a:t>
            </a:r>
          </a:p>
          <a:p>
            <a:pPr lvl="1"/>
            <a:r>
              <a:rPr lang="en-US" sz="1800" dirty="0" err="1"/>
              <a:t>Médication</a:t>
            </a:r>
            <a:endParaRPr lang="en-US" sz="1800" dirty="0"/>
          </a:p>
          <a:p>
            <a:pPr lvl="1"/>
            <a:r>
              <a:rPr lang="en-US" sz="1800" dirty="0"/>
              <a:t>Durée du </a:t>
            </a:r>
            <a:r>
              <a:rPr lang="en-US" sz="1800" dirty="0" err="1"/>
              <a:t>traitement</a:t>
            </a:r>
            <a:endParaRPr lang="en-US" dirty="0"/>
          </a:p>
          <a:p>
            <a:pPr lvl="1"/>
            <a:endParaRPr lang="en-US" dirty="0"/>
          </a:p>
          <a:p>
            <a:pPr lvl="0"/>
            <a:r>
              <a:rPr lang="en-US" sz="2000" dirty="0"/>
              <a:t>Sondage</a:t>
            </a:r>
          </a:p>
          <a:p>
            <a:pPr lvl="1"/>
            <a:r>
              <a:rPr lang="en-US" sz="1800" dirty="0"/>
              <a:t>Nom du </a:t>
            </a:r>
            <a:r>
              <a:rPr lang="en-US" sz="1800" dirty="0" err="1"/>
              <a:t>produit</a:t>
            </a:r>
            <a:r>
              <a:rPr lang="en-US" sz="1800" dirty="0"/>
              <a:t>, type </a:t>
            </a:r>
            <a:r>
              <a:rPr lang="en-US" sz="1800" dirty="0" err="1"/>
              <a:t>d’extrémité</a:t>
            </a:r>
            <a:r>
              <a:rPr lang="en-US" sz="1800" dirty="0"/>
              <a:t>, </a:t>
            </a:r>
            <a:br>
              <a:rPr lang="en-US" sz="1800" dirty="0"/>
            </a:br>
            <a:r>
              <a:rPr lang="en-US" sz="1800" dirty="0"/>
              <a:t>CH et longueur</a:t>
            </a:r>
          </a:p>
          <a:p>
            <a:pPr lvl="1"/>
            <a:r>
              <a:rPr lang="en-US" sz="1800" dirty="0" err="1"/>
              <a:t>Fréquence</a:t>
            </a:r>
            <a:r>
              <a:rPr lang="en-US" sz="1800" dirty="0"/>
              <a:t> de sondage</a:t>
            </a:r>
          </a:p>
          <a:p>
            <a:pPr lvl="1"/>
            <a:r>
              <a:rPr lang="en-US" sz="1800" dirty="0" err="1"/>
              <a:t>Besoin</a:t>
            </a:r>
            <a:r>
              <a:rPr lang="en-US" sz="1800" dirty="0"/>
              <a:t> de </a:t>
            </a:r>
            <a:r>
              <a:rPr lang="en-US" sz="1800" dirty="0" err="1"/>
              <a:t>fourniture</a:t>
            </a:r>
            <a:br>
              <a:rPr lang="en-US" sz="1800" dirty="0"/>
            </a:br>
            <a:endParaRPr lang="en-US" sz="1800" dirty="0"/>
          </a:p>
          <a:p>
            <a:pPr lvl="1"/>
            <a:endParaRPr lang="en-US" sz="1800" dirty="0"/>
          </a:p>
          <a:p>
            <a:pPr lvl="0"/>
            <a:r>
              <a:rPr lang="en-US" sz="2000" dirty="0"/>
              <a:t>Evaluation</a:t>
            </a:r>
          </a:p>
          <a:p>
            <a:pPr lvl="1"/>
            <a:r>
              <a:rPr lang="en-US" sz="1800" dirty="0"/>
              <a:t>De la </a:t>
            </a:r>
            <a:r>
              <a:rPr lang="en-US" sz="1800" dirty="0" err="1"/>
              <a:t>capacité</a:t>
            </a:r>
            <a:r>
              <a:rPr lang="en-US" sz="1800" dirty="0"/>
              <a:t> du patient pour </a:t>
            </a:r>
            <a:r>
              <a:rPr lang="en-US" sz="1800" dirty="0" err="1"/>
              <a:t>l’autosoin</a:t>
            </a:r>
            <a:endParaRPr lang="en-US" sz="1800" dirty="0"/>
          </a:p>
          <a:p>
            <a:pPr lvl="1"/>
            <a:r>
              <a:rPr lang="en-US" sz="1800" dirty="0"/>
              <a:t>De </a:t>
            </a:r>
            <a:r>
              <a:rPr lang="en-US" sz="1800" dirty="0" err="1"/>
              <a:t>l’expérience</a:t>
            </a:r>
            <a:r>
              <a:rPr lang="en-US" sz="1800" dirty="0"/>
              <a:t> du patient</a:t>
            </a:r>
          </a:p>
          <a:p>
            <a:pPr lvl="1"/>
            <a:r>
              <a:rPr lang="fr-FR" sz="1800" dirty="0"/>
              <a:t>Établissement de routines et besoin de soutien </a:t>
            </a:r>
            <a:r>
              <a:rPr lang="en-US" sz="1800" dirty="0"/>
              <a:t> </a:t>
            </a:r>
          </a:p>
          <a:p>
            <a:r>
              <a:rPr lang="en-US" sz="2000" dirty="0" err="1"/>
              <a:t>Suivi</a:t>
            </a:r>
            <a:endParaRPr lang="en-US" sz="2000" dirty="0"/>
          </a:p>
          <a:p>
            <a:pPr lvl="1"/>
            <a:r>
              <a:rPr lang="en-US" sz="1800" dirty="0" err="1"/>
              <a:t>Suivi</a:t>
            </a:r>
            <a:r>
              <a:rPr lang="en-US" sz="1800" dirty="0"/>
              <a:t> </a:t>
            </a:r>
            <a:r>
              <a:rPr lang="en-US" sz="1800" dirty="0" err="1"/>
              <a:t>planifié</a:t>
            </a:r>
            <a:r>
              <a:rPr lang="en-US" sz="1800" dirty="0"/>
              <a:t>	</a:t>
            </a:r>
          </a:p>
          <a:p>
            <a:pPr lvl="1"/>
            <a:r>
              <a:rPr lang="en-US" sz="1800" dirty="0" err="1"/>
              <a:t>Réévaluation</a:t>
            </a:r>
            <a:r>
              <a:rPr lang="en-US" sz="1800" dirty="0"/>
              <a:t> </a:t>
            </a:r>
            <a:r>
              <a:rPr lang="en-US" sz="1800" dirty="0" err="1"/>
              <a:t>systématique</a:t>
            </a:r>
            <a:r>
              <a:rPr lang="en-US" sz="1800" dirty="0"/>
              <a:t> </a:t>
            </a:r>
            <a:r>
              <a:rPr lang="en-US" sz="1800" dirty="0" err="1"/>
              <a:t>en</a:t>
            </a:r>
            <a:r>
              <a:rPr lang="en-US" sz="1800" dirty="0"/>
              <a:t> </a:t>
            </a:r>
            <a:r>
              <a:rPr lang="en-US" sz="1800" dirty="0" err="1"/>
              <a:t>cas</a:t>
            </a:r>
            <a:r>
              <a:rPr lang="en-US" sz="1800" dirty="0"/>
              <a:t> de </a:t>
            </a:r>
            <a:r>
              <a:rPr lang="en-US" sz="1800" dirty="0" err="1"/>
              <a:t>changement</a:t>
            </a:r>
            <a:r>
              <a:rPr lang="en-US" sz="1800" dirty="0"/>
              <a:t> de conditions</a:t>
            </a:r>
          </a:p>
          <a:p>
            <a:endParaRPr lang="en-US" sz="2000" dirty="0"/>
          </a:p>
        </p:txBody>
      </p:sp>
    </p:spTree>
    <p:extLst>
      <p:ext uri="{BB962C8B-B14F-4D97-AF65-F5344CB8AC3E}">
        <p14:creationId xmlns:p14="http://schemas.microsoft.com/office/powerpoint/2010/main" val="357435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7"/>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Suivi</a:t>
            </a:r>
            <a:r>
              <a:rPr lang="en-US" dirty="0"/>
              <a:t> du SIP</a:t>
            </a:r>
          </a:p>
        </p:txBody>
      </p:sp>
      <p:sp>
        <p:nvSpPr>
          <p:cNvPr id="385" name="Google Shape;385;p27"/>
          <p:cNvSpPr txBox="1">
            <a:spLocks noGrp="1"/>
          </p:cNvSpPr>
          <p:nvPr>
            <p:ph type="body" idx="1"/>
          </p:nvPr>
        </p:nvSpPr>
        <p:spPr>
          <a:xfrm>
            <a:off x="839788" y="1845872"/>
            <a:ext cx="10718800" cy="3598705"/>
          </a:xfrm>
          <a:prstGeom prst="rect">
            <a:avLst/>
          </a:prstGeom>
          <a:noFill/>
          <a:ln>
            <a:noFill/>
          </a:ln>
        </p:spPr>
        <p:txBody>
          <a:bodyPr spcFirstLastPara="1" wrap="square" lIns="91425" tIns="45700" rIns="91425" bIns="45700" numCol="2" spcCol="576000" anchor="t" anchorCtr="0">
            <a:noAutofit/>
          </a:bodyPr>
          <a:lstStyle/>
          <a:p>
            <a:pPr marL="228600" indent="-228600">
              <a:lnSpc>
                <a:spcPct val="100000"/>
              </a:lnSpc>
              <a:buSzPts val="2220"/>
            </a:pPr>
            <a:r>
              <a:rPr lang="fr-FR" sz="2000" dirty="0"/>
              <a:t>Envisager l'utilisation d’un calendrier mictionnel indiquant le volume et la fréquence des mictions naturelles et des sondages avant le suivi, et adaptez le sondage en fonction. </a:t>
            </a:r>
          </a:p>
          <a:p>
            <a:pPr marL="228600" indent="-228600">
              <a:lnSpc>
                <a:spcPct val="100000"/>
              </a:lnSpc>
              <a:buSzPts val="2220"/>
            </a:pPr>
            <a:r>
              <a:rPr lang="fr-FR" sz="2000" dirty="0"/>
              <a:t>Si des sondes n'ont pas été prescrites lors de la première visite, prescrire des sondes et des aides si nécessaire lorsque le choix a été fait.</a:t>
            </a:r>
          </a:p>
          <a:p>
            <a:pPr marL="228600" indent="-228600">
              <a:lnSpc>
                <a:spcPct val="100000"/>
              </a:lnSpc>
              <a:buSzPts val="2220"/>
            </a:pPr>
            <a:r>
              <a:rPr lang="fr-FR" sz="2000" dirty="0"/>
              <a:t>Répétition de la technique CIC</a:t>
            </a:r>
            <a:endParaRPr lang="en-US" sz="2000" dirty="0"/>
          </a:p>
          <a:p>
            <a:pPr marL="228600" lvl="0" indent="-228600" algn="l" rtl="0">
              <a:lnSpc>
                <a:spcPct val="100000"/>
              </a:lnSpc>
              <a:spcAft>
                <a:spcPts val="0"/>
              </a:spcAft>
              <a:buClr>
                <a:schemeClr val="dk1"/>
              </a:buClr>
              <a:buSzPts val="2220"/>
              <a:buChar char="•"/>
            </a:pPr>
            <a:endParaRPr lang="fr-FR" sz="2000" dirty="0"/>
          </a:p>
          <a:p>
            <a:pPr marL="228600" lvl="0" indent="-228600" algn="l" rtl="0">
              <a:lnSpc>
                <a:spcPct val="100000"/>
              </a:lnSpc>
              <a:spcAft>
                <a:spcPts val="0"/>
              </a:spcAft>
              <a:buClr>
                <a:schemeClr val="dk1"/>
              </a:buClr>
              <a:buSzPts val="2220"/>
              <a:buChar char="•"/>
            </a:pPr>
            <a:r>
              <a:rPr lang="fr-FR" sz="2000" dirty="0"/>
              <a:t>Suivi du traitement SIP dans la vie quotidienne et sur la qualité de vie</a:t>
            </a:r>
          </a:p>
          <a:p>
            <a:pPr marL="228600" lvl="0" indent="-228600" algn="l" rtl="0">
              <a:lnSpc>
                <a:spcPct val="100000"/>
              </a:lnSpc>
              <a:spcAft>
                <a:spcPts val="0"/>
              </a:spcAft>
              <a:buClr>
                <a:schemeClr val="dk1"/>
              </a:buClr>
              <a:buSzPts val="2220"/>
              <a:buChar char="•"/>
            </a:pPr>
            <a:r>
              <a:rPr lang="fr-FR" sz="2000" dirty="0"/>
              <a:t>Informations pratiques sur les changements dans la gamme et/ou les pages web pertinentes, etc.</a:t>
            </a:r>
          </a:p>
          <a:p>
            <a:pPr marL="228600" lvl="0" indent="-228600" algn="l" rtl="0">
              <a:lnSpc>
                <a:spcPct val="100000"/>
              </a:lnSpc>
              <a:spcAft>
                <a:spcPts val="0"/>
              </a:spcAft>
              <a:buClr>
                <a:schemeClr val="dk1"/>
              </a:buClr>
              <a:buSzPts val="2220"/>
              <a:buChar char="•"/>
            </a:pPr>
            <a:r>
              <a:rPr lang="fr-FR" sz="2000" dirty="0"/>
              <a:t>Conseils pratiques - par exemple lors de voyages</a:t>
            </a:r>
          </a:p>
          <a:p>
            <a:pPr marL="228600" lvl="0" indent="-228600" algn="l" rtl="0">
              <a:lnSpc>
                <a:spcPct val="100000"/>
              </a:lnSpc>
              <a:spcAft>
                <a:spcPts val="0"/>
              </a:spcAft>
              <a:buClr>
                <a:schemeClr val="dk1"/>
              </a:buClr>
              <a:buSzPts val="2220"/>
              <a:buChar char="•"/>
            </a:pPr>
            <a:r>
              <a:rPr lang="fr-FR" sz="2000" dirty="0"/>
              <a:t>Évaluation de l'opportunité de poursuivre le traitement SIP</a:t>
            </a:r>
          </a:p>
          <a:p>
            <a:pPr marL="228600" lvl="0" indent="-228600" algn="l" rtl="0">
              <a:lnSpc>
                <a:spcPct val="100000"/>
              </a:lnSpc>
              <a:spcAft>
                <a:spcPts val="0"/>
              </a:spcAft>
              <a:buClr>
                <a:schemeClr val="dk1"/>
              </a:buClr>
              <a:buSzPts val="2220"/>
              <a:buChar char="•"/>
            </a:pPr>
            <a:r>
              <a:rPr lang="fr-FR" sz="2000" dirty="0"/>
              <a:t>Un point de contact désigné</a:t>
            </a:r>
            <a:endParaRPr lang="en-US" sz="2000" dirty="0"/>
          </a:p>
        </p:txBody>
      </p:sp>
      <p:sp>
        <p:nvSpPr>
          <p:cNvPr id="2" name="Rectangle 1">
            <a:extLst>
              <a:ext uri="{FF2B5EF4-FFF2-40B4-BE49-F238E27FC236}">
                <a16:creationId xmlns:a16="http://schemas.microsoft.com/office/drawing/2014/main" id="{F8D8A657-C750-4250-9C3A-7C34F4305DC1}"/>
              </a:ext>
            </a:extLst>
          </p:cNvPr>
          <p:cNvSpPr/>
          <p:nvPr/>
        </p:nvSpPr>
        <p:spPr>
          <a:xfrm>
            <a:off x="360000" y="6444000"/>
            <a:ext cx="6096000" cy="338554"/>
          </a:xfrm>
          <a:prstGeom prst="rect">
            <a:avLst/>
          </a:prstGeom>
        </p:spPr>
        <p:txBody>
          <a:bodyPr>
            <a:spAutoFit/>
          </a:bodyPr>
          <a:lstStyle/>
          <a:p>
            <a:pPr marL="133350" indent="-133350">
              <a:buAutoNum type="arabicPeriod"/>
            </a:pPr>
            <a:r>
              <a:rPr lang="en-US" sz="800" kern="0" dirty="0" err="1">
                <a:solidFill>
                  <a:srgbClr val="000000"/>
                </a:solidFill>
                <a:latin typeface="Calibri" panose="020F0502020204030204" pitchFamily="34" charset="0"/>
                <a:cs typeface="Calibri" panose="020F0502020204030204" pitchFamily="34" charset="0"/>
                <a:sym typeface="Calibri"/>
              </a:rPr>
              <a:t>Vahr</a:t>
            </a:r>
            <a:r>
              <a:rPr lang="en-US" sz="800" kern="0" dirty="0">
                <a:solidFill>
                  <a:srgbClr val="000000"/>
                </a:solidFill>
                <a:latin typeface="Calibri" panose="020F0502020204030204" pitchFamily="34" charset="0"/>
                <a:cs typeface="Calibri" panose="020F0502020204030204" pitchFamily="34" charset="0"/>
                <a:sym typeface="Calibri"/>
              </a:rPr>
              <a:t> et al 2013. EAUN guideline</a:t>
            </a:r>
          </a:p>
          <a:p>
            <a:pPr marL="133350" indent="-133350">
              <a:buAutoNum type="arabicPeriod"/>
            </a:pPr>
            <a:r>
              <a:rPr lang="en-US" sz="800" kern="0" dirty="0">
                <a:solidFill>
                  <a:srgbClr val="000000"/>
                </a:solidFill>
                <a:latin typeface="Calibri" panose="020F0502020204030204" pitchFamily="34" charset="0"/>
                <a:cs typeface="Calibri" panose="020F0502020204030204" pitchFamily="34" charset="0"/>
              </a:rPr>
              <a:t> Lee, Sang Rim et al., Korean </a:t>
            </a:r>
            <a:r>
              <a:rPr lang="en-US" sz="800" kern="0" dirty="0" err="1">
                <a:solidFill>
                  <a:srgbClr val="000000"/>
                </a:solidFill>
                <a:latin typeface="Calibri" panose="020F0502020204030204" pitchFamily="34" charset="0"/>
                <a:cs typeface="Calibri" panose="020F0502020204030204" pitchFamily="34" charset="0"/>
              </a:rPr>
              <a:t>Acad</a:t>
            </a:r>
            <a:r>
              <a:rPr lang="en-US" sz="800" kern="0" dirty="0">
                <a:solidFill>
                  <a:srgbClr val="000000"/>
                </a:solidFill>
                <a:latin typeface="Calibri" panose="020F0502020204030204" pitchFamily="34" charset="0"/>
                <a:cs typeface="Calibri" panose="020F0502020204030204" pitchFamily="34" charset="0"/>
              </a:rPr>
              <a:t> Community Health </a:t>
            </a:r>
            <a:r>
              <a:rPr lang="en-US" sz="800" kern="0" dirty="0" err="1">
                <a:solidFill>
                  <a:srgbClr val="000000"/>
                </a:solidFill>
                <a:latin typeface="Calibri" panose="020F0502020204030204" pitchFamily="34" charset="0"/>
                <a:cs typeface="Calibri" panose="020F0502020204030204" pitchFamily="34" charset="0"/>
              </a:rPr>
              <a:t>Nurs</a:t>
            </a:r>
            <a:r>
              <a:rPr lang="en-US" sz="800" kern="0" dirty="0">
                <a:solidFill>
                  <a:srgbClr val="000000"/>
                </a:solidFill>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157286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Rektangel med klippt och rundat hörn 1">
            <a:extLst>
              <a:ext uri="{FF2B5EF4-FFF2-40B4-BE49-F238E27FC236}">
                <a16:creationId xmlns:a16="http://schemas.microsoft.com/office/drawing/2014/main" id="{F87467E3-9B5A-A44C-A8CC-CB8F5886A507}"/>
              </a:ext>
            </a:extLst>
          </p:cNvPr>
          <p:cNvSpPr/>
          <p:nvPr/>
        </p:nvSpPr>
        <p:spPr>
          <a:xfrm>
            <a:off x="440197" y="1845872"/>
            <a:ext cx="3600000" cy="3740152"/>
          </a:xfrm>
          <a:prstGeom prst="snipRoundRect">
            <a:avLst>
              <a:gd name="adj1" fmla="val 14786"/>
              <a:gd name="adj2" fmla="val 0"/>
            </a:avLst>
          </a:prstGeom>
          <a:solidFill>
            <a:schemeClr val="tx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ktangel med klippt och rundat hörn 12">
            <a:extLst>
              <a:ext uri="{FF2B5EF4-FFF2-40B4-BE49-F238E27FC236}">
                <a16:creationId xmlns:a16="http://schemas.microsoft.com/office/drawing/2014/main" id="{09407BC9-6ADA-3F41-9ADE-FF9AF5EADA46}"/>
              </a:ext>
            </a:extLst>
          </p:cNvPr>
          <p:cNvSpPr/>
          <p:nvPr/>
        </p:nvSpPr>
        <p:spPr>
          <a:xfrm>
            <a:off x="4202971" y="1845872"/>
            <a:ext cx="3600000" cy="3740152"/>
          </a:xfrm>
          <a:prstGeom prst="snipRoundRect">
            <a:avLst>
              <a:gd name="adj1" fmla="val 14159"/>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Rektangel med klippt och rundat hörn 13">
            <a:extLst>
              <a:ext uri="{FF2B5EF4-FFF2-40B4-BE49-F238E27FC236}">
                <a16:creationId xmlns:a16="http://schemas.microsoft.com/office/drawing/2014/main" id="{8304A6AA-1065-B942-BE46-7408A6A46265}"/>
              </a:ext>
            </a:extLst>
          </p:cNvPr>
          <p:cNvSpPr/>
          <p:nvPr/>
        </p:nvSpPr>
        <p:spPr>
          <a:xfrm>
            <a:off x="7965745" y="1845872"/>
            <a:ext cx="3600000" cy="3740152"/>
          </a:xfrm>
          <a:prstGeom prst="snipRoundRect">
            <a:avLst>
              <a:gd name="adj1" fmla="val 14473"/>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Google Shape;236;p12"/>
          <p:cNvSpPr txBox="1"/>
          <p:nvPr/>
        </p:nvSpPr>
        <p:spPr>
          <a:xfrm>
            <a:off x="4202972" y="2357639"/>
            <a:ext cx="3599999" cy="2765108"/>
          </a:xfrm>
          <a:prstGeom prst="rect">
            <a:avLst/>
          </a:prstGeom>
          <a:noFill/>
          <a:ln>
            <a:noFill/>
          </a:ln>
        </p:spPr>
        <p:txBody>
          <a:bodyPr spcFirstLastPara="1" wrap="square" lIns="133350" tIns="0" rIns="136425" bIns="0" anchor="t" anchorCtr="0">
            <a:noAutofit/>
          </a:bodyPr>
          <a:lstStyle/>
          <a:p>
            <a:pPr marL="0" marR="0" lvl="1" algn="l" defTabSz="914400" rtl="0" eaLnBrk="1" fontAlgn="auto" latinLnBrk="0" hangingPunct="1">
              <a:lnSpc>
                <a:spcPct val="100000"/>
              </a:lnSpc>
              <a:spcBef>
                <a:spcPts val="600"/>
              </a:spcBef>
              <a:spcAft>
                <a:spcPts val="0"/>
              </a:spcAft>
              <a:buClr>
                <a:srgbClr val="FFFFFF"/>
              </a:buClr>
              <a:buSzPts val="1600"/>
              <a:tabLst/>
              <a:defRPr/>
            </a:pPr>
            <a:r>
              <a:rPr lang="fr-FR" b="1" kern="0" dirty="0">
                <a:solidFill>
                  <a:srgbClr val="FFFFFF"/>
                </a:solidFill>
                <a:latin typeface="Calibri" panose="020F0502020204030204" pitchFamily="34" charset="0"/>
                <a:ea typeface="Calibri"/>
                <a:cs typeface="Calibri" panose="020F0502020204030204" pitchFamily="34" charset="0"/>
                <a:sym typeface="Calibri"/>
              </a:rPr>
              <a:t>Évaluation de la capacité du patient à effectuer le SIP</a:t>
            </a:r>
          </a:p>
          <a:p>
            <a:pPr marL="285750" marR="0" lvl="1" indent="-285750" algn="l" defTabSz="914400" rtl="0" eaLnBrk="1" fontAlgn="auto" latinLnBrk="0" hangingPunct="1">
              <a:lnSpc>
                <a:spcPct val="100000"/>
              </a:lnSpc>
              <a:spcBef>
                <a:spcPts val="600"/>
              </a:spcBef>
              <a:spcAft>
                <a:spcPts val="0"/>
              </a:spcAft>
              <a:buClr>
                <a:srgbClr val="FFFFFF"/>
              </a:buClr>
              <a:buSzPts val="1600"/>
              <a:buFont typeface="Arial" panose="020B0604020202020204" pitchFamily="34" charset="0"/>
              <a:buChar char="•"/>
              <a:tabLst/>
              <a:defRPr/>
            </a:pPr>
            <a:r>
              <a:rPr lang="fr-FR" sz="1600" kern="0" dirty="0">
                <a:solidFill>
                  <a:srgbClr val="FFFFFF"/>
                </a:solidFill>
                <a:latin typeface="Calibri" panose="020F0502020204030204" pitchFamily="34" charset="0"/>
                <a:ea typeface="Calibri"/>
                <a:cs typeface="Calibri" panose="020F0502020204030204" pitchFamily="34" charset="0"/>
                <a:sym typeface="Calibri"/>
              </a:rPr>
              <a:t>Fonction motrice et sensorielle</a:t>
            </a:r>
          </a:p>
          <a:p>
            <a:pPr marL="285750" marR="0" lvl="1" indent="-285750" algn="l" defTabSz="914400" rtl="0" eaLnBrk="1" fontAlgn="auto" latinLnBrk="0" hangingPunct="1">
              <a:lnSpc>
                <a:spcPct val="100000"/>
              </a:lnSpc>
              <a:spcBef>
                <a:spcPts val="600"/>
              </a:spcBef>
              <a:spcAft>
                <a:spcPts val="0"/>
              </a:spcAft>
              <a:buClr>
                <a:srgbClr val="FFFFFF"/>
              </a:buClr>
              <a:buSzPts val="1600"/>
              <a:buFont typeface="Arial" panose="020B0604020202020204" pitchFamily="34" charset="0"/>
              <a:buChar char="•"/>
              <a:tabLst/>
              <a:defRPr/>
            </a:pPr>
            <a:r>
              <a:rPr lang="fr-FR" sz="1600" kern="0" dirty="0">
                <a:solidFill>
                  <a:srgbClr val="FFFFFF"/>
                </a:solidFill>
                <a:latin typeface="Calibri" panose="020F0502020204030204" pitchFamily="34" charset="0"/>
                <a:ea typeface="Calibri"/>
                <a:cs typeface="Calibri" panose="020F0502020204030204" pitchFamily="34" charset="0"/>
                <a:sym typeface="Calibri"/>
              </a:rPr>
              <a:t>Fonction cognitive</a:t>
            </a:r>
          </a:p>
          <a:p>
            <a:pPr marL="285750" marR="0" lvl="1" indent="-285750" algn="l" defTabSz="914400" rtl="0" eaLnBrk="1" fontAlgn="auto" latinLnBrk="0" hangingPunct="1">
              <a:lnSpc>
                <a:spcPct val="100000"/>
              </a:lnSpc>
              <a:spcBef>
                <a:spcPts val="600"/>
              </a:spcBef>
              <a:spcAft>
                <a:spcPts val="0"/>
              </a:spcAft>
              <a:buClr>
                <a:srgbClr val="FFFFFF"/>
              </a:buClr>
              <a:buSzPts val="1600"/>
              <a:buFont typeface="Arial" panose="020B0604020202020204" pitchFamily="34" charset="0"/>
              <a:buChar char="•"/>
              <a:tabLst/>
              <a:defRPr/>
            </a:pPr>
            <a:r>
              <a:rPr lang="fr-FR" sz="1600" kern="0" dirty="0">
                <a:solidFill>
                  <a:srgbClr val="FFFFFF"/>
                </a:solidFill>
                <a:latin typeface="Calibri" panose="020F0502020204030204" pitchFamily="34" charset="0"/>
                <a:ea typeface="Calibri"/>
                <a:cs typeface="Calibri" panose="020F0502020204030204" pitchFamily="34" charset="0"/>
                <a:sym typeface="Calibri"/>
              </a:rPr>
              <a:t>État mental</a:t>
            </a:r>
            <a:endParaRPr kumimoji="0" lang="en-US" sz="16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38" name="Google Shape;238;p12"/>
          <p:cNvSpPr txBox="1"/>
          <p:nvPr/>
        </p:nvSpPr>
        <p:spPr>
          <a:xfrm>
            <a:off x="440197" y="2357639"/>
            <a:ext cx="3600000" cy="3543906"/>
          </a:xfrm>
          <a:prstGeom prst="rect">
            <a:avLst/>
          </a:prstGeom>
          <a:noFill/>
          <a:ln>
            <a:noFill/>
          </a:ln>
        </p:spPr>
        <p:txBody>
          <a:bodyPr spcFirstLastPara="1" wrap="square" lIns="133350" tIns="0" rIns="136425" bIns="0" anchor="t" anchorCtr="0">
            <a:noAutofit/>
          </a:bodyPr>
          <a:lstStyle/>
          <a:p>
            <a:pPr marL="0" marR="0" lvl="0" indent="0" algn="l" defTabSz="914400" rtl="0" eaLnBrk="1" fontAlgn="auto" latinLnBrk="0" hangingPunct="1">
              <a:lnSpc>
                <a:spcPts val="2500"/>
              </a:lnSpc>
              <a:spcBef>
                <a:spcPts val="0"/>
              </a:spcBef>
              <a:spcAft>
                <a:spcPts val="0"/>
              </a:spcAft>
              <a:buClr>
                <a:srgbClr val="FFFFFF"/>
              </a:buClr>
              <a:buSzPts val="2100"/>
              <a:buFont typeface="Calibri"/>
              <a:buNone/>
              <a:tabLst/>
              <a:defRPr/>
            </a:pPr>
            <a:r>
              <a:rPr kumimoji="0" lang="fr-FR" b="1" i="0" u="none" strike="noStrike" kern="0" cap="none" spc="0" normalizeH="0" baseline="0" noProof="0" dirty="0">
                <a:ln>
                  <a:noFill/>
                </a:ln>
                <a:solidFill>
                  <a:srgbClr val="FFFFFF"/>
                </a:solidFill>
                <a:effectLst/>
                <a:uLnTx/>
                <a:uFillTx/>
                <a:latin typeface="Calibri"/>
                <a:ea typeface="Calibri"/>
                <a:cs typeface="Calibri"/>
                <a:sym typeface="Calibri"/>
              </a:rPr>
              <a:t>Connaissances théoriques</a:t>
            </a:r>
          </a:p>
          <a:p>
            <a:pPr marL="285750" marR="0" lvl="0" indent="-285750" algn="l" defTabSz="914400" rtl="0" eaLnBrk="1" fontAlgn="auto" latinLnBrk="0" hangingPunct="1">
              <a:lnSpc>
                <a:spcPts val="25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Pourquoi le SIP est-il une thérapie appropriée ?</a:t>
            </a:r>
          </a:p>
          <a:p>
            <a:pPr marL="285750" marR="0" lvl="0" indent="-285750" algn="l" defTabSz="914400" rtl="0" eaLnBrk="1" fontAlgn="auto" latinLnBrk="0" hangingPunct="1">
              <a:lnSpc>
                <a:spcPts val="25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Avantages individuels du SIP</a:t>
            </a:r>
          </a:p>
          <a:p>
            <a:pPr marL="285750" marR="0" lvl="0" indent="-285750" algn="l" defTabSz="914400" rtl="0" eaLnBrk="1" fontAlgn="auto" latinLnBrk="0" hangingPunct="1">
              <a:lnSpc>
                <a:spcPts val="25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SIP - Complications et comment les gérer</a:t>
            </a:r>
          </a:p>
          <a:p>
            <a:pPr marL="285750" marR="0" lvl="0" indent="-285750" algn="l" defTabSz="914400" rtl="0" eaLnBrk="1" fontAlgn="auto" latinLnBrk="0" hangingPunct="1">
              <a:lnSpc>
                <a:spcPts val="2500"/>
              </a:lnSpc>
              <a:spcBef>
                <a:spcPts val="0"/>
              </a:spcBef>
              <a:spcAft>
                <a:spcPts val="0"/>
              </a:spcAft>
              <a:buClr>
                <a:srgbClr val="FFFFFF"/>
              </a:buClr>
              <a:buSzPts val="2100"/>
              <a:buFont typeface="Arial" panose="020B0604020202020204" pitchFamily="34" charset="0"/>
              <a:buChar char="•"/>
              <a:tabLst/>
              <a:defRPr/>
            </a:pPr>
            <a:endPar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endParaRPr>
          </a:p>
          <a:p>
            <a:pPr marL="285750" marR="0" lvl="0" indent="-285750" algn="l" defTabSz="914400" rtl="0" eaLnBrk="1" fontAlgn="auto" latinLnBrk="0" hangingPunct="1">
              <a:lnSpc>
                <a:spcPts val="25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La procédure du SIP</a:t>
            </a:r>
          </a:p>
          <a:p>
            <a:pPr marL="285750" marR="0" lvl="0" indent="-285750" algn="l" defTabSz="914400" rtl="0" eaLnBrk="1" fontAlgn="auto" latinLnBrk="0" hangingPunct="1">
              <a:lnSpc>
                <a:spcPts val="25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Gamme/matériel de sondage</a:t>
            </a:r>
            <a:endParaRPr kumimoji="0" lang="en-US" sz="1400" i="0" u="none" strike="noStrike" kern="0" cap="none" spc="0" normalizeH="0" baseline="0" noProof="0" dirty="0">
              <a:ln>
                <a:noFill/>
              </a:ln>
              <a:solidFill>
                <a:srgbClr val="000000"/>
              </a:solidFill>
              <a:effectLst/>
              <a:uLnTx/>
              <a:uFillTx/>
              <a:latin typeface="Calibri"/>
              <a:cs typeface="Calibri"/>
              <a:sym typeface="Arial"/>
            </a:endParaRPr>
          </a:p>
        </p:txBody>
      </p:sp>
      <p:sp>
        <p:nvSpPr>
          <p:cNvPr id="240" name="Google Shape;240;p12"/>
          <p:cNvSpPr txBox="1"/>
          <p:nvPr/>
        </p:nvSpPr>
        <p:spPr>
          <a:xfrm>
            <a:off x="7965746" y="2357639"/>
            <a:ext cx="3600000" cy="2765108"/>
          </a:xfrm>
          <a:prstGeom prst="rect">
            <a:avLst/>
          </a:prstGeom>
          <a:noFill/>
          <a:ln>
            <a:noFill/>
          </a:ln>
        </p:spPr>
        <p:txBody>
          <a:bodyPr spcFirstLastPara="1" wrap="square" lIns="133350" tIns="0" rIns="136425"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100"/>
              <a:buFont typeface="Calibri"/>
              <a:buNone/>
              <a:tabLst/>
              <a:defRPr/>
            </a:pPr>
            <a:r>
              <a:rPr kumimoji="0" lang="fr-FR" b="1" i="0" u="none" strike="noStrike" kern="0" cap="none" spc="0" normalizeH="0" baseline="0" noProof="0" dirty="0">
                <a:ln>
                  <a:noFill/>
                </a:ln>
                <a:solidFill>
                  <a:srgbClr val="FFFFFF"/>
                </a:solidFill>
                <a:effectLst/>
                <a:uLnTx/>
                <a:uFillTx/>
                <a:latin typeface="Calibri"/>
                <a:ea typeface="Calibri"/>
                <a:cs typeface="Calibri"/>
                <a:sym typeface="Calibri"/>
              </a:rPr>
              <a:t>Mise en œuvre du SIP - méthodes et supports pédagogiques</a:t>
            </a:r>
          </a:p>
          <a:p>
            <a:pPr marL="285750" marR="0" lvl="0" indent="-285750" algn="l" defTabSz="914400" rtl="0" eaLnBrk="1" fontAlgn="auto" latinLnBrk="0" hangingPunct="1">
              <a:lnSpc>
                <a:spcPct val="1000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Information - orale et écrite</a:t>
            </a:r>
          </a:p>
          <a:p>
            <a:pPr marL="285750" marR="0" lvl="0" indent="-285750" algn="l" defTabSz="914400" rtl="0" eaLnBrk="1" fontAlgn="auto" latinLnBrk="0" hangingPunct="1">
              <a:lnSpc>
                <a:spcPct val="1000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Matériel, animations, images</a:t>
            </a:r>
          </a:p>
          <a:p>
            <a:pPr marL="285750" marR="0" lvl="0" indent="-285750" algn="l" defTabSz="914400" rtl="0" eaLnBrk="1" fontAlgn="auto" latinLnBrk="0" hangingPunct="1">
              <a:lnSpc>
                <a:spcPct val="1000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Initiation et suivi </a:t>
            </a:r>
          </a:p>
          <a:p>
            <a:pPr marL="285750" marR="0" lvl="0" indent="-285750" algn="l" defTabSz="914400" rtl="0" eaLnBrk="1" fontAlgn="auto" latinLnBrk="0" hangingPunct="1">
              <a:lnSpc>
                <a:spcPct val="100000"/>
              </a:lnSpc>
              <a:spcBef>
                <a:spcPts val="0"/>
              </a:spcBef>
              <a:spcAft>
                <a:spcPts val="0"/>
              </a:spcAft>
              <a:buClr>
                <a:srgbClr val="FFFFFF"/>
              </a:buClr>
              <a:buSzPts val="2100"/>
              <a:buFont typeface="Arial" panose="020B0604020202020204" pitchFamily="34" charset="0"/>
              <a:buChar char="•"/>
              <a:tabLst/>
              <a:defRPr/>
            </a:pPr>
            <a:r>
              <a:rPr kumimoji="0" lang="fr-FR" sz="1600" i="0" u="none" strike="noStrike" kern="0" cap="none" spc="0" normalizeH="0" baseline="0" noProof="0" dirty="0">
                <a:ln>
                  <a:noFill/>
                </a:ln>
                <a:solidFill>
                  <a:srgbClr val="FFFFFF"/>
                </a:solidFill>
                <a:effectLst/>
                <a:uLnTx/>
                <a:uFillTx/>
                <a:latin typeface="Calibri"/>
                <a:ea typeface="Calibri"/>
                <a:cs typeface="Calibri"/>
                <a:sym typeface="Calibri"/>
              </a:rPr>
              <a:t>Des professionnels formés donneront de meilleurs résultats</a:t>
            </a:r>
            <a:endParaRPr kumimoji="0" lang="en-US" sz="1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41" name="Google Shape;241;p12"/>
          <p:cNvSpPr txBox="1"/>
          <p:nvPr/>
        </p:nvSpPr>
        <p:spPr>
          <a:xfrm>
            <a:off x="359999" y="6444000"/>
            <a:ext cx="5400000" cy="21540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 Breton et al. 2012</a:t>
            </a:r>
          </a:p>
        </p:txBody>
      </p:sp>
      <p:pic>
        <p:nvPicPr>
          <p:cNvPr id="233" name="Google Shape;233;p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676586">
            <a:off x="4706425" y="4343679"/>
            <a:ext cx="2502216" cy="3165828"/>
          </a:xfrm>
          <a:prstGeom prst="rect">
            <a:avLst/>
          </a:prstGeom>
          <a:noFill/>
          <a:ln w="3175" cap="flat" cmpd="sng">
            <a:solidFill>
              <a:srgbClr val="7F7F7F"/>
            </a:solidFill>
            <a:prstDash val="solid"/>
            <a:miter lim="800000"/>
            <a:headEnd type="none" w="sm" len="sm"/>
            <a:tailEnd type="none" w="sm" len="sm"/>
          </a:ln>
        </p:spPr>
      </p:pic>
      <p:sp>
        <p:nvSpPr>
          <p:cNvPr id="4" name="Rubrik 3">
            <a:extLst>
              <a:ext uri="{FF2B5EF4-FFF2-40B4-BE49-F238E27FC236}">
                <a16:creationId xmlns:a16="http://schemas.microsoft.com/office/drawing/2014/main" id="{2F1AB2FA-5CA3-644D-AA2D-B9A4E6D3A111}"/>
              </a:ext>
            </a:extLst>
          </p:cNvPr>
          <p:cNvSpPr>
            <a:spLocks noGrp="1"/>
          </p:cNvSpPr>
          <p:nvPr>
            <p:ph type="title"/>
          </p:nvPr>
        </p:nvSpPr>
        <p:spPr>
          <a:xfrm>
            <a:off x="838200" y="718395"/>
            <a:ext cx="10515600" cy="1223493"/>
          </a:xfrm>
        </p:spPr>
        <p:txBody>
          <a:bodyPr/>
          <a:lstStyle/>
          <a:p>
            <a:r>
              <a:rPr lang="en-US" dirty="0"/>
              <a:t>Pour </a:t>
            </a:r>
            <a:r>
              <a:rPr lang="en-US" dirty="0" err="1"/>
              <a:t>être</a:t>
            </a:r>
            <a:r>
              <a:rPr lang="en-US" dirty="0"/>
              <a:t> capable </a:t>
            </a:r>
            <a:r>
              <a:rPr lang="en-US" dirty="0" err="1"/>
              <a:t>d’enseigner</a:t>
            </a:r>
            <a:r>
              <a:rPr lang="en-US" dirty="0"/>
              <a:t> le SIP, </a:t>
            </a:r>
            <a:r>
              <a:rPr lang="en-US" dirty="0" err="1"/>
              <a:t>vous</a:t>
            </a:r>
            <a:r>
              <a:rPr lang="en-US" dirty="0"/>
              <a:t> </a:t>
            </a:r>
            <a:r>
              <a:rPr lang="en-US" dirty="0" err="1"/>
              <a:t>devriez</a:t>
            </a:r>
            <a:r>
              <a:rPr lang="en-US" dirty="0"/>
              <a:t> </a:t>
            </a:r>
            <a:r>
              <a:rPr lang="en-US" dirty="0" err="1"/>
              <a:t>avoir</a:t>
            </a:r>
            <a:r>
              <a:rPr lang="en-US" dirty="0"/>
              <a:t>…</a:t>
            </a:r>
          </a:p>
        </p:txBody>
      </p:sp>
    </p:spTree>
    <p:extLst>
      <p:ext uri="{BB962C8B-B14F-4D97-AF65-F5344CB8AC3E}">
        <p14:creationId xmlns:p14="http://schemas.microsoft.com/office/powerpoint/2010/main" val="4162965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övre hörn, ett rundat och ett klippt 8">
            <a:extLst>
              <a:ext uri="{FF2B5EF4-FFF2-40B4-BE49-F238E27FC236}">
                <a16:creationId xmlns:a16="http://schemas.microsoft.com/office/drawing/2014/main" id="{04BD98B6-EE1E-6C4B-9500-421D36619A33}"/>
              </a:ext>
            </a:extLst>
          </p:cNvPr>
          <p:cNvSpPr/>
          <p:nvPr/>
        </p:nvSpPr>
        <p:spPr>
          <a:xfrm>
            <a:off x="371475" y="1858081"/>
            <a:ext cx="11449050" cy="4356000"/>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1922" name="Content Placeholder 2"/>
          <p:cNvSpPr>
            <a:spLocks noGrp="1"/>
          </p:cNvSpPr>
          <p:nvPr>
            <p:ph idx="1"/>
          </p:nvPr>
        </p:nvSpPr>
        <p:spPr>
          <a:xfrm>
            <a:off x="802312" y="2286847"/>
            <a:ext cx="7213653" cy="3157811"/>
          </a:xfrm>
        </p:spPr>
        <p:txBody>
          <a:bodyPr>
            <a:normAutofit/>
          </a:bodyPr>
          <a:lstStyle/>
          <a:p>
            <a:pPr eaLnBrk="1" hangingPunct="1">
              <a:lnSpc>
                <a:spcPts val="2400"/>
              </a:lnSpc>
            </a:pPr>
            <a:r>
              <a:rPr lang="en-US" dirty="0"/>
              <a:t>Motivation </a:t>
            </a:r>
          </a:p>
          <a:p>
            <a:pPr eaLnBrk="1" hangingPunct="1">
              <a:lnSpc>
                <a:spcPts val="2400"/>
              </a:lnSpc>
            </a:pPr>
            <a:r>
              <a:rPr lang="en-US" dirty="0" err="1"/>
              <a:t>Connaissance</a:t>
            </a:r>
            <a:r>
              <a:rPr lang="en-US" dirty="0"/>
              <a:t> et </a:t>
            </a:r>
            <a:r>
              <a:rPr lang="en-US" dirty="0" err="1"/>
              <a:t>compréhension</a:t>
            </a:r>
            <a:endParaRPr lang="en-US" dirty="0"/>
          </a:p>
          <a:p>
            <a:pPr eaLnBrk="1" hangingPunct="1">
              <a:lnSpc>
                <a:spcPts val="2400"/>
              </a:lnSpc>
            </a:pPr>
            <a:r>
              <a:rPr lang="en-US" dirty="0" err="1"/>
              <a:t>Symptômes</a:t>
            </a:r>
            <a:r>
              <a:rPr lang="en-US" dirty="0"/>
              <a:t> </a:t>
            </a:r>
            <a:r>
              <a:rPr lang="en-US" dirty="0" err="1"/>
              <a:t>réduits</a:t>
            </a:r>
            <a:endParaRPr lang="en-US" dirty="0"/>
          </a:p>
          <a:p>
            <a:pPr eaLnBrk="1" hangingPunct="1">
              <a:lnSpc>
                <a:spcPts val="2400"/>
              </a:lnSpc>
            </a:pPr>
            <a:r>
              <a:rPr lang="en-US" dirty="0"/>
              <a:t>Choix du </a:t>
            </a:r>
            <a:r>
              <a:rPr lang="en-US" dirty="0" err="1"/>
              <a:t>produit</a:t>
            </a:r>
            <a:endParaRPr lang="en-US" dirty="0"/>
          </a:p>
          <a:p>
            <a:pPr eaLnBrk="1" hangingPunct="1">
              <a:lnSpc>
                <a:spcPts val="2400"/>
              </a:lnSpc>
            </a:pPr>
            <a:r>
              <a:rPr lang="en-US" dirty="0" err="1"/>
              <a:t>Suivi</a:t>
            </a:r>
            <a:r>
              <a:rPr lang="en-US" dirty="0"/>
              <a:t> et </a:t>
            </a:r>
            <a:r>
              <a:rPr lang="en-US" dirty="0" err="1"/>
              <a:t>soutien</a:t>
            </a:r>
            <a:endParaRPr lang="en-US" dirty="0"/>
          </a:p>
          <a:p>
            <a:pPr marL="114300" indent="0" eaLnBrk="1" hangingPunct="1">
              <a:buNone/>
            </a:pPr>
            <a:endParaRPr lang="en-US" dirty="0"/>
          </a:p>
          <a:p>
            <a:pPr eaLnBrk="1" hangingPunct="1"/>
            <a:endParaRPr lang="en-US" dirty="0"/>
          </a:p>
          <a:p>
            <a:pPr eaLnBrk="1" hangingPunct="1"/>
            <a:endParaRPr lang="en-US" dirty="0"/>
          </a:p>
        </p:txBody>
      </p:sp>
      <p:sp>
        <p:nvSpPr>
          <p:cNvPr id="5" name="Rectangle 4">
            <a:extLst>
              <a:ext uri="{FF2B5EF4-FFF2-40B4-BE49-F238E27FC236}">
                <a16:creationId xmlns:a16="http://schemas.microsoft.com/office/drawing/2014/main" id="{7F353B96-AAE0-40A8-9427-84DB9D0B5E5C}"/>
              </a:ext>
            </a:extLst>
          </p:cNvPr>
          <p:cNvSpPr/>
          <p:nvPr/>
        </p:nvSpPr>
        <p:spPr>
          <a:xfrm>
            <a:off x="360000" y="6444000"/>
            <a:ext cx="28424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Koeter</a:t>
            </a:r>
            <a:r>
              <a:rPr kumimoji="0" lang="en-US" sz="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 et al., Nursing Open, 2018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Lee, Sang Rim et al., Korean </a:t>
            </a:r>
            <a:r>
              <a:rPr kumimoji="0" lang="en-US" sz="800" b="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Acad</a:t>
            </a:r>
            <a:r>
              <a:rPr kumimoji="0" lang="en-US" sz="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Community Health </a:t>
            </a:r>
            <a:r>
              <a:rPr kumimoji="0" lang="en-US" sz="800" b="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Nurs</a:t>
            </a:r>
            <a:r>
              <a:rPr kumimoji="0" lang="en-US" sz="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2018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9" name="Bildobjekt 8">
            <a:extLst>
              <a:ext uri="{FF2B5EF4-FFF2-40B4-BE49-F238E27FC236}">
                <a16:creationId xmlns:a16="http://schemas.microsoft.com/office/drawing/2014/main" id="{7F40ACD6-6578-794E-AD6E-DA829A9F66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8845"/>
          <a:stretch/>
        </p:blipFill>
        <p:spPr>
          <a:xfrm>
            <a:off x="6160548" y="1844675"/>
            <a:ext cx="6160559" cy="4356100"/>
          </a:xfrm>
          <a:prstGeom prst="rect">
            <a:avLst/>
          </a:prstGeom>
        </p:spPr>
      </p:pic>
      <p:sp>
        <p:nvSpPr>
          <p:cNvPr id="6" name="Rubrik 5">
            <a:extLst>
              <a:ext uri="{FF2B5EF4-FFF2-40B4-BE49-F238E27FC236}">
                <a16:creationId xmlns:a16="http://schemas.microsoft.com/office/drawing/2014/main" id="{3A297755-EC37-174B-AC54-D5C84CCC913D}"/>
              </a:ext>
            </a:extLst>
          </p:cNvPr>
          <p:cNvSpPr>
            <a:spLocks noGrp="1"/>
          </p:cNvSpPr>
          <p:nvPr>
            <p:ph type="title"/>
          </p:nvPr>
        </p:nvSpPr>
        <p:spPr>
          <a:xfrm>
            <a:off x="800492" y="685292"/>
            <a:ext cx="10515600" cy="1223493"/>
          </a:xfrm>
        </p:spPr>
        <p:txBody>
          <a:bodyPr/>
          <a:lstStyle/>
          <a:p>
            <a:r>
              <a:rPr lang="fr-FR" dirty="0"/>
              <a:t>Facteurs clés de l’observance du SIP</a:t>
            </a:r>
            <a:endParaRPr lang="en-US" dirty="0"/>
          </a:p>
        </p:txBody>
      </p:sp>
      <p:sp>
        <p:nvSpPr>
          <p:cNvPr id="16" name="textruta 15">
            <a:extLst>
              <a:ext uri="{FF2B5EF4-FFF2-40B4-BE49-F238E27FC236}">
                <a16:creationId xmlns:a16="http://schemas.microsoft.com/office/drawing/2014/main" id="{B07BB856-274D-C648-AF0E-304833AA885C}"/>
              </a:ext>
            </a:extLst>
          </p:cNvPr>
          <p:cNvSpPr txBox="1"/>
          <p:nvPr/>
        </p:nvSpPr>
        <p:spPr>
          <a:xfrm>
            <a:off x="-200416" y="5148197"/>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ruta 16">
            <a:extLst>
              <a:ext uri="{FF2B5EF4-FFF2-40B4-BE49-F238E27FC236}">
                <a16:creationId xmlns:a16="http://schemas.microsoft.com/office/drawing/2014/main" id="{0705D7E1-3D28-3044-997B-A8E5C25CBE98}"/>
              </a:ext>
            </a:extLst>
          </p:cNvPr>
          <p:cNvSpPr txBox="1"/>
          <p:nvPr/>
        </p:nvSpPr>
        <p:spPr>
          <a:xfrm>
            <a:off x="9163492" y="3173254"/>
            <a:ext cx="290732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t>Motivation </a:t>
            </a:r>
            <a:br>
              <a:rPr kumimoji="0" lang="en-US" sz="28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br>
            <a:r>
              <a:rPr kumimoji="0" lang="en-US" sz="28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t>= </a:t>
            </a:r>
            <a:r>
              <a:rPr lang="en-US" sz="2800" b="1" i="1" kern="0" dirty="0" err="1">
                <a:solidFill>
                  <a:srgbClr val="2B55B4"/>
                </a:solidFill>
                <a:latin typeface="Calibri" panose="020F0502020204030204" pitchFamily="34" charset="0"/>
                <a:cs typeface="Calibri" panose="020F0502020204030204" pitchFamily="34" charset="0"/>
                <a:sym typeface="Arial"/>
              </a:rPr>
              <a:t>traitement</a:t>
            </a:r>
            <a:r>
              <a:rPr lang="en-US" sz="2800" b="1" i="1" kern="0" dirty="0">
                <a:solidFill>
                  <a:srgbClr val="2B55B4"/>
                </a:solidFill>
                <a:latin typeface="Calibri" panose="020F0502020204030204" pitchFamily="34" charset="0"/>
                <a:cs typeface="Calibri" panose="020F0502020204030204" pitchFamily="34" charset="0"/>
                <a:sym typeface="Arial"/>
              </a:rPr>
              <a:t> </a:t>
            </a:r>
            <a:r>
              <a:rPr lang="en-US" sz="2800" b="1" i="1" kern="0" dirty="0" err="1">
                <a:solidFill>
                  <a:srgbClr val="2B55B4"/>
                </a:solidFill>
                <a:latin typeface="Calibri" panose="020F0502020204030204" pitchFamily="34" charset="0"/>
                <a:cs typeface="Calibri" panose="020F0502020204030204" pitchFamily="34" charset="0"/>
                <a:sym typeface="Arial"/>
              </a:rPr>
              <a:t>maintenu</a:t>
            </a:r>
            <a:endParaRPr kumimoji="0" lang="en-US" sz="28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441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par>
                          <p:cTn id="8" fill="hold">
                            <p:stCondLst>
                              <p:cond delay="3500"/>
                            </p:stCondLst>
                            <p:childTnLst>
                              <p:par>
                                <p:cTn id="9" presetID="26" presetClass="emph" presetSubtype="0" fill="hold" grpId="1"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95416" y="648000"/>
            <a:ext cx="2394845" cy="593559"/>
          </a:xfrm>
        </p:spPr>
        <p:txBody>
          <a:bodyPr>
            <a:normAutofit/>
          </a:bodyPr>
          <a:lstStyle/>
          <a:p>
            <a:r>
              <a:rPr lang="en-US" altLang="sv-SE" sz="3200" dirty="0"/>
              <a:t>Cas patient</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56556" y="1731298"/>
            <a:ext cx="4733114" cy="3964109"/>
          </a:xfrm>
        </p:spPr>
        <p:txBody>
          <a:bodyPr>
            <a:noAutofit/>
          </a:bodyPr>
          <a:lstStyle/>
          <a:p>
            <a:pPr marL="230400" indent="-230400"/>
            <a:r>
              <a:rPr lang="fr-FR" altLang="sv-SE" sz="1600" dirty="0"/>
              <a:t>Hospitalisé pour une intervention orthopédique simple → avant l'intervention, un scanner du volume urinaire a été réalisé. </a:t>
            </a:r>
          </a:p>
          <a:p>
            <a:pPr marL="230400" indent="-230400"/>
            <a:r>
              <a:rPr lang="fr-FR" altLang="sv-SE" sz="1600" dirty="0"/>
              <a:t>Un volume résiduel de 200-250 ml a été découvert et confirmé lors de plusieurs contrôles ultérieurs. </a:t>
            </a:r>
          </a:p>
          <a:p>
            <a:pPr marL="230400" indent="-230400"/>
            <a:r>
              <a:rPr lang="fr-FR" altLang="sv-SE" sz="1600" dirty="0"/>
              <a:t>Au moment de la sortie, le patient a été adressé à un urologue en raison du résidus. </a:t>
            </a:r>
          </a:p>
          <a:p>
            <a:pPr marL="230400" indent="-230400"/>
            <a:r>
              <a:rPr lang="fr-FR" altLang="sv-SE" sz="1600" dirty="0"/>
              <a:t>L'examen urologique a montré 400 ml de volume émis par miction et 200 ml de volume résiduel.</a:t>
            </a:r>
          </a:p>
          <a:p>
            <a:pPr marL="230400" indent="-230400"/>
            <a:r>
              <a:rPr lang="fr-FR" altLang="sv-SE" sz="1600" dirty="0"/>
              <a:t>Les tests de la fonction rénale ne montrent aucune anomalie - il n'y a aucun problème pour vider la vessie. </a:t>
            </a:r>
          </a:p>
          <a:p>
            <a:pPr marL="230400" indent="-230400"/>
            <a:r>
              <a:rPr lang="fr-FR" altLang="sv-SE" sz="1600" dirty="0"/>
              <a:t>Aucune mesure n'a dû être prise, à l'exception d'un contrôle de l'urine résiduelle dans la clinique dans les 6 mois.</a:t>
            </a:r>
            <a:endParaRPr lang="en-US" sz="1600" dirty="0"/>
          </a:p>
        </p:txBody>
      </p:sp>
      <p:sp>
        <p:nvSpPr>
          <p:cNvPr id="13" name="textruta 12">
            <a:extLst>
              <a:ext uri="{FF2B5EF4-FFF2-40B4-BE49-F238E27FC236}">
                <a16:creationId xmlns:a16="http://schemas.microsoft.com/office/drawing/2014/main" id="{FBF6EA13-C221-7D4D-858B-A2295292A20C}"/>
              </a:ext>
            </a:extLst>
          </p:cNvPr>
          <p:cNvSpPr txBox="1"/>
          <p:nvPr/>
        </p:nvSpPr>
        <p:spPr>
          <a:xfrm>
            <a:off x="830517" y="1080000"/>
            <a:ext cx="2024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Homme</a:t>
            </a:r>
            <a:r>
              <a:rPr lang="en-US" altLang="sv-SE" sz="1600" b="1" kern="0" dirty="0">
                <a:solidFill>
                  <a:srgbClr val="1996FF"/>
                </a:solidFill>
                <a:latin typeface="Calibri" panose="020F0502020204030204" pitchFamily="34" charset="0"/>
                <a:cs typeface="Calibri" panose="020F0502020204030204" pitchFamily="34" charset="0"/>
                <a:sym typeface="Arial"/>
              </a:rPr>
              <a:t>, 74 </a:t>
            </a:r>
            <a:r>
              <a:rPr lang="en-US" altLang="sv-SE" sz="1600" b="1" kern="0" dirty="0" err="1">
                <a:solidFill>
                  <a:srgbClr val="1996FF"/>
                </a:solidFill>
                <a:latin typeface="Calibri" panose="020F0502020204030204" pitchFamily="34" charset="0"/>
                <a:cs typeface="Calibri" panose="020F0502020204030204" pitchFamily="34" charset="0"/>
                <a:sym typeface="Arial"/>
              </a:rPr>
              <a:t>ans</a:t>
            </a:r>
            <a:endParaRPr kumimoji="0" lang="en-US"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p:txBody>
      </p:sp>
      <p:grpSp>
        <p:nvGrpSpPr>
          <p:cNvPr id="3" name="Grupp 2">
            <a:extLst>
              <a:ext uri="{FF2B5EF4-FFF2-40B4-BE49-F238E27FC236}">
                <a16:creationId xmlns:a16="http://schemas.microsoft.com/office/drawing/2014/main" id="{D5422E29-C178-1849-BA23-ED4F9D8A4084}"/>
              </a:ext>
            </a:extLst>
          </p:cNvPr>
          <p:cNvGrpSpPr/>
          <p:nvPr/>
        </p:nvGrpSpPr>
        <p:grpSpPr>
          <a:xfrm>
            <a:off x="6419849" y="994574"/>
            <a:ext cx="5586436" cy="5406226"/>
            <a:chOff x="6419849" y="994574"/>
            <a:chExt cx="5586436" cy="5406226"/>
          </a:xfrm>
        </p:grpSpPr>
        <p:sp>
          <p:nvSpPr>
            <p:cNvPr id="23" name="Rektangel med klippt och rundat hörn 22">
              <a:extLst>
                <a:ext uri="{FF2B5EF4-FFF2-40B4-BE49-F238E27FC236}">
                  <a16:creationId xmlns:a16="http://schemas.microsoft.com/office/drawing/2014/main" id="{343CC0AA-890D-2749-901F-D1899D1BFF1E}"/>
                </a:ext>
              </a:extLst>
            </p:cNvPr>
            <p:cNvSpPr/>
            <p:nvPr/>
          </p:nvSpPr>
          <p:spPr>
            <a:xfrm>
              <a:off x="6419849" y="1484312"/>
              <a:ext cx="5433897" cy="4916488"/>
            </a:xfrm>
            <a:prstGeom prst="snipRoundRect">
              <a:avLst>
                <a:gd name="adj1" fmla="val 11718"/>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8" name="Bildobjekt 17">
              <a:extLst>
                <a:ext uri="{FF2B5EF4-FFF2-40B4-BE49-F238E27FC236}">
                  <a16:creationId xmlns:a16="http://schemas.microsoft.com/office/drawing/2014/main" id="{FE727B6C-74AE-2443-9BDD-51256A17436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325564" y="994574"/>
              <a:ext cx="1680721" cy="1764000"/>
            </a:xfrm>
            <a:prstGeom prst="ellipse">
              <a:avLst/>
            </a:prstGeom>
          </p:spPr>
        </p:pic>
      </p:grpSp>
      <p:sp>
        <p:nvSpPr>
          <p:cNvPr id="22" name="textruta 21">
            <a:extLst>
              <a:ext uri="{FF2B5EF4-FFF2-40B4-BE49-F238E27FC236}">
                <a16:creationId xmlns:a16="http://schemas.microsoft.com/office/drawing/2014/main" id="{02894EE9-0FD3-AC4B-9139-E89174341EC2}"/>
              </a:ext>
            </a:extLst>
          </p:cNvPr>
          <p:cNvSpPr txBox="1"/>
          <p:nvPr/>
        </p:nvSpPr>
        <p:spPr>
          <a:xfrm>
            <a:off x="6840001" y="2088000"/>
            <a:ext cx="3714158" cy="2538515"/>
          </a:xfrm>
          <a:prstGeom prst="rect">
            <a:avLst/>
          </a:prstGeom>
          <a:noFill/>
        </p:spPr>
        <p:txBody>
          <a:bodyPr wrap="square" lIns="91440" tIns="45720" rIns="91440" bIns="45720" rtlCol="0" anchor="t">
            <a:spAutoFit/>
          </a:bodyPr>
          <a:lstStyle/>
          <a:p>
            <a:pPr>
              <a:lnSpc>
                <a:spcPts val="2380"/>
              </a:lnSpc>
              <a:buClr>
                <a:srgbClr val="000000"/>
              </a:buClr>
              <a:defRPr/>
            </a:pPr>
            <a:r>
              <a:rPr kumimoji="0" lang="en-US" b="1" i="1" u="none" strike="noStrike" kern="0" cap="none" spc="0" normalizeH="0" baseline="0" noProof="0" dirty="0">
                <a:ln>
                  <a:noFill/>
                </a:ln>
                <a:solidFill>
                  <a:srgbClr val="FFFFFF"/>
                </a:solidFill>
                <a:effectLst/>
                <a:uLnTx/>
                <a:uFillTx/>
                <a:latin typeface="Calibri"/>
                <a:cs typeface="Calibri"/>
                <a:sym typeface="Arial"/>
              </a:rPr>
              <a:t>Notes : </a:t>
            </a:r>
            <a:br>
              <a:rPr lang="en-US" i="1" u="none" strike="noStrike" kern="0" cap="none" spc="0" normalizeH="0" baseline="0" noProof="0" dirty="0">
                <a:ln>
                  <a:noFill/>
                </a:ln>
                <a:effectLst/>
                <a:uLnTx/>
                <a:uFillTx/>
                <a:latin typeface="Calibri" panose="020F0502020204030204" pitchFamily="34" charset="0"/>
                <a:cs typeface="Calibri" panose="020F0502020204030204" pitchFamily="34" charset="0"/>
              </a:rPr>
            </a:br>
            <a:r>
              <a:rPr lang="fr-FR" i="1" kern="0" dirty="0">
                <a:solidFill>
                  <a:srgbClr val="FFFFFF"/>
                </a:solidFill>
                <a:cs typeface="Calibri"/>
                <a:sym typeface="Arial"/>
              </a:rPr>
              <a:t>Comme il n'avait pas de problème de miction, pas d'infection et des valeurs rénales normales, aucune autre action n'était nécessaire, sauf le contrôle de l'urine résiduelle dans les 6 mois. Une information sera envoyée à la clinique. </a:t>
            </a:r>
            <a:endParaRPr kumimoji="0" lang="en-US"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7996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95416" y="648000"/>
            <a:ext cx="2394845" cy="593559"/>
          </a:xfrm>
        </p:spPr>
        <p:txBody>
          <a:bodyPr>
            <a:normAutofit/>
          </a:bodyPr>
          <a:lstStyle/>
          <a:p>
            <a:r>
              <a:rPr lang="en-US" altLang="sv-SE" sz="3200" dirty="0"/>
              <a:t>Cas patient</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20000" y="1912188"/>
            <a:ext cx="4381043" cy="4060735"/>
          </a:xfrm>
        </p:spPr>
        <p:txBody>
          <a:bodyPr>
            <a:normAutofit/>
          </a:bodyPr>
          <a:lstStyle/>
          <a:p>
            <a:pPr marL="230400" indent="-230400"/>
            <a:r>
              <a:rPr lang="en-US" altLang="sv-SE" sz="1600" dirty="0"/>
              <a:t>Scanner de la </a:t>
            </a:r>
            <a:r>
              <a:rPr lang="en-US" altLang="sv-SE" sz="1600" dirty="0" err="1"/>
              <a:t>vessie</a:t>
            </a:r>
            <a:r>
              <a:rPr lang="en-US" altLang="sv-SE" sz="1600" dirty="0"/>
              <a:t> </a:t>
            </a:r>
            <a:r>
              <a:rPr lang="en-US" altLang="sv-SE" sz="1600" dirty="0" err="1"/>
              <a:t>avant</a:t>
            </a:r>
            <a:r>
              <a:rPr lang="en-US" altLang="sv-SE" sz="1600" dirty="0"/>
              <a:t> </a:t>
            </a:r>
            <a:r>
              <a:rPr lang="en-US" altLang="sv-SE" sz="1600" dirty="0" err="1"/>
              <a:t>chirurgie</a:t>
            </a:r>
            <a:r>
              <a:rPr lang="en-US" altLang="sv-SE" sz="1600" dirty="0"/>
              <a:t> → miction aux toilettes </a:t>
            </a:r>
            <a:r>
              <a:rPr lang="en-US" altLang="sv-SE" sz="1600" dirty="0" err="1"/>
              <a:t>mais</a:t>
            </a:r>
            <a:r>
              <a:rPr lang="en-US" altLang="sv-SE" sz="1600" dirty="0"/>
              <a:t> 650ml de </a:t>
            </a:r>
            <a:r>
              <a:rPr lang="en-US" altLang="sv-SE" sz="1600" dirty="0" err="1"/>
              <a:t>résidus</a:t>
            </a:r>
            <a:br>
              <a:rPr lang="en-US" altLang="sv-SE" sz="1600" dirty="0"/>
            </a:br>
            <a:endParaRPr lang="en-US" altLang="sv-SE" sz="1600" dirty="0"/>
          </a:p>
          <a:p>
            <a:pPr marL="230400" indent="-230400"/>
            <a:r>
              <a:rPr lang="en-US" altLang="sv-SE" sz="1600" dirty="0"/>
              <a:t>John declare </a:t>
            </a:r>
            <a:r>
              <a:rPr lang="en-US" altLang="sv-SE" sz="1600" dirty="0" err="1"/>
              <a:t>avoir</a:t>
            </a:r>
            <a:r>
              <a:rPr lang="en-US" altLang="sv-SE" sz="1600" dirty="0"/>
              <a:t> </a:t>
            </a:r>
            <a:r>
              <a:rPr lang="en-US" altLang="sv-SE" sz="1600" dirty="0" err="1"/>
              <a:t>eu</a:t>
            </a:r>
            <a:r>
              <a:rPr lang="en-US" altLang="sv-SE" sz="1600" dirty="0"/>
              <a:t> le </a:t>
            </a:r>
            <a:r>
              <a:rPr lang="en-US" altLang="sv-SE" sz="1600" dirty="0" err="1"/>
              <a:t>même</a:t>
            </a:r>
            <a:r>
              <a:rPr lang="en-US" altLang="sv-SE" sz="1600" dirty="0"/>
              <a:t> </a:t>
            </a:r>
            <a:r>
              <a:rPr lang="en-US" altLang="sv-SE" sz="1600" dirty="0" err="1"/>
              <a:t>problème</a:t>
            </a:r>
            <a:r>
              <a:rPr lang="en-US" altLang="sv-SE" sz="1600" dirty="0"/>
              <a:t> après </a:t>
            </a:r>
            <a:r>
              <a:rPr lang="en-US" altLang="sv-SE" sz="1600" dirty="0" err="1"/>
              <a:t>sa</a:t>
            </a:r>
            <a:r>
              <a:rPr lang="en-US" altLang="sv-SE" sz="1600" dirty="0"/>
              <a:t> </a:t>
            </a:r>
            <a:r>
              <a:rPr lang="en-US" altLang="sv-SE" sz="1600" dirty="0" err="1"/>
              <a:t>dernière</a:t>
            </a:r>
            <a:r>
              <a:rPr lang="en-US" altLang="sv-SE" sz="1600" dirty="0"/>
              <a:t> </a:t>
            </a:r>
            <a:r>
              <a:rPr lang="en-US" altLang="sv-SE" sz="1600" dirty="0" err="1"/>
              <a:t>chirurgie</a:t>
            </a:r>
            <a:r>
              <a:rPr lang="en-US" altLang="sv-SE" sz="1600" dirty="0"/>
              <a:t> environ 1 an plus </a:t>
            </a:r>
            <a:r>
              <a:rPr lang="en-US" altLang="sv-SE" sz="1600" dirty="0" err="1"/>
              <a:t>tôt</a:t>
            </a:r>
            <a:r>
              <a:rPr lang="en-US" altLang="sv-SE" sz="1600" dirty="0"/>
              <a:t>.  </a:t>
            </a:r>
            <a:br>
              <a:rPr lang="en-US" altLang="sv-SE" sz="1600" dirty="0"/>
            </a:br>
            <a:r>
              <a:rPr lang="en-US" altLang="sv-SE" sz="1600" dirty="0"/>
              <a:t>On </a:t>
            </a:r>
            <a:r>
              <a:rPr lang="en-US" altLang="sv-SE" sz="1600" dirty="0" err="1"/>
              <a:t>lui</a:t>
            </a:r>
            <a:r>
              <a:rPr lang="en-US" altLang="sv-SE" sz="1600" dirty="0"/>
              <a:t> </a:t>
            </a:r>
            <a:r>
              <a:rPr lang="en-US" altLang="sv-SE" sz="1600" dirty="0" err="1"/>
              <a:t>avait</a:t>
            </a:r>
            <a:r>
              <a:rPr lang="en-US" altLang="sv-SE" sz="1600" dirty="0"/>
              <a:t> </a:t>
            </a:r>
            <a:r>
              <a:rPr lang="en-US" altLang="sv-SE" sz="1600" dirty="0" err="1"/>
              <a:t>alors</a:t>
            </a:r>
            <a:r>
              <a:rPr lang="en-US" altLang="sv-SE" sz="1600" dirty="0"/>
              <a:t> </a:t>
            </a:r>
            <a:r>
              <a:rPr lang="en-US" altLang="sv-SE" sz="1600" dirty="0" err="1"/>
              <a:t>posée</a:t>
            </a:r>
            <a:r>
              <a:rPr lang="en-US" altLang="sv-SE" sz="1600" dirty="0"/>
              <a:t> </a:t>
            </a:r>
            <a:r>
              <a:rPr lang="en-US" altLang="sv-SE" sz="1600" dirty="0" err="1"/>
              <a:t>une</a:t>
            </a:r>
            <a:r>
              <a:rPr lang="en-US" altLang="sv-SE" sz="1600" dirty="0"/>
              <a:t> sonde à </a:t>
            </a:r>
            <a:r>
              <a:rPr lang="en-US" altLang="sv-SE" sz="1600" dirty="0" err="1"/>
              <a:t>demeure</a:t>
            </a:r>
            <a:r>
              <a:rPr lang="en-US" altLang="sv-SE" sz="1600" dirty="0"/>
              <a:t>. </a:t>
            </a:r>
            <a:br>
              <a:rPr lang="en-US" altLang="sv-SE" sz="1600" dirty="0"/>
            </a:br>
            <a:br>
              <a:rPr lang="en-US" altLang="sv-SE" sz="1600" dirty="0"/>
            </a:br>
            <a:r>
              <a:rPr lang="en-US" altLang="sv-SE" sz="1600" dirty="0"/>
              <a:t>A </a:t>
            </a:r>
            <a:r>
              <a:rPr lang="en-US" altLang="sv-SE" sz="1600" dirty="0" err="1"/>
              <a:t>sa</a:t>
            </a:r>
            <a:r>
              <a:rPr lang="en-US" altLang="sv-SE" sz="1600" dirty="0"/>
              <a:t> sortie de </a:t>
            </a:r>
            <a:r>
              <a:rPr lang="en-US" altLang="sv-SE" sz="1600" dirty="0" err="1"/>
              <a:t>l’hôpital</a:t>
            </a:r>
            <a:r>
              <a:rPr lang="en-US" altLang="sv-SE" sz="1600" dirty="0"/>
              <a:t>, il </a:t>
            </a:r>
            <a:r>
              <a:rPr lang="en-US" altLang="sv-SE" sz="1600" dirty="0" err="1"/>
              <a:t>avait</a:t>
            </a:r>
            <a:r>
              <a:rPr lang="en-US" altLang="sv-SE" sz="1600" dirty="0"/>
              <a:t> </a:t>
            </a:r>
            <a:r>
              <a:rPr lang="en-US" altLang="sv-SE" sz="1600" dirty="0" err="1"/>
              <a:t>été</a:t>
            </a:r>
            <a:r>
              <a:rPr lang="en-US" altLang="sv-SE" sz="1600" dirty="0"/>
              <a:t> </a:t>
            </a:r>
            <a:r>
              <a:rPr lang="en-US" altLang="sv-SE" sz="1600" dirty="0" err="1"/>
              <a:t>adressé</a:t>
            </a:r>
            <a:r>
              <a:rPr lang="en-US" altLang="sv-SE" sz="1600" dirty="0"/>
              <a:t> à </a:t>
            </a:r>
            <a:r>
              <a:rPr lang="en-US" altLang="sv-SE" sz="1600" dirty="0" err="1"/>
              <a:t>une</a:t>
            </a:r>
            <a:r>
              <a:rPr lang="en-US" altLang="sv-SE" sz="1600" dirty="0"/>
              <a:t> Clinique </a:t>
            </a:r>
            <a:r>
              <a:rPr lang="en-US" altLang="sv-SE" sz="1600" dirty="0" err="1"/>
              <a:t>généraliste</a:t>
            </a:r>
            <a:r>
              <a:rPr lang="en-US" altLang="sv-SE" sz="1600" dirty="0"/>
              <a:t> pour le </a:t>
            </a:r>
            <a:r>
              <a:rPr lang="en-US" altLang="sv-SE" sz="1600" dirty="0" err="1"/>
              <a:t>retrait</a:t>
            </a:r>
            <a:r>
              <a:rPr lang="en-US" altLang="sv-SE" sz="1600" dirty="0"/>
              <a:t> de la sonde. </a:t>
            </a:r>
          </a:p>
          <a:p>
            <a:pPr marL="230400" indent="-230400"/>
            <a:r>
              <a:rPr lang="en-US" altLang="sv-SE" sz="1600" dirty="0"/>
              <a:t>2 </a:t>
            </a:r>
            <a:r>
              <a:rPr lang="en-US" altLang="sv-SE" sz="1600" dirty="0" err="1"/>
              <a:t>semaines</a:t>
            </a:r>
            <a:r>
              <a:rPr lang="en-US" altLang="sv-SE" sz="1600" dirty="0"/>
              <a:t> plus tard la sonde </a:t>
            </a:r>
            <a:r>
              <a:rPr lang="en-US" altLang="sv-SE" sz="1600" dirty="0" err="1"/>
              <a:t>avait</a:t>
            </a:r>
            <a:r>
              <a:rPr lang="en-US" altLang="sv-SE" sz="1600" dirty="0"/>
              <a:t> </a:t>
            </a:r>
            <a:r>
              <a:rPr lang="en-US" altLang="sv-SE" sz="1600" dirty="0" err="1"/>
              <a:t>été</a:t>
            </a:r>
            <a:r>
              <a:rPr lang="en-US" altLang="sv-SE" sz="1600" dirty="0"/>
              <a:t> </a:t>
            </a:r>
            <a:r>
              <a:rPr lang="en-US" altLang="sv-SE" sz="1600" dirty="0" err="1"/>
              <a:t>retirée</a:t>
            </a:r>
            <a:r>
              <a:rPr lang="en-US" altLang="sv-SE" sz="1600" dirty="0"/>
              <a:t> et on </a:t>
            </a:r>
            <a:r>
              <a:rPr lang="en-US" altLang="sv-SE" sz="1600" dirty="0" err="1"/>
              <a:t>avait</a:t>
            </a:r>
            <a:r>
              <a:rPr lang="en-US" altLang="sv-SE" sz="1600" dirty="0"/>
              <a:t> </a:t>
            </a:r>
            <a:r>
              <a:rPr lang="en-US" altLang="sv-SE" sz="1600" dirty="0" err="1"/>
              <a:t>dit</a:t>
            </a:r>
            <a:r>
              <a:rPr lang="en-US" altLang="sv-SE" sz="1600" dirty="0"/>
              <a:t> à John de </a:t>
            </a:r>
            <a:r>
              <a:rPr lang="en-US" altLang="sv-SE" sz="1600" dirty="0" err="1"/>
              <a:t>revenir</a:t>
            </a:r>
            <a:r>
              <a:rPr lang="en-US" altLang="sv-SE" sz="1600" dirty="0"/>
              <a:t> </a:t>
            </a:r>
            <a:r>
              <a:rPr lang="en-US" altLang="sv-SE" sz="1600" dirty="0" err="1"/>
              <a:t>en</a:t>
            </a:r>
            <a:r>
              <a:rPr lang="en-US" altLang="sv-SE" sz="1600" dirty="0"/>
              <a:t> </a:t>
            </a:r>
            <a:r>
              <a:rPr lang="en-US" altLang="sv-SE" sz="1600" dirty="0" err="1"/>
              <a:t>cas</a:t>
            </a:r>
            <a:r>
              <a:rPr lang="en-US" altLang="sv-SE" sz="1600" dirty="0"/>
              <a:t> de troubles </a:t>
            </a:r>
            <a:r>
              <a:rPr lang="en-US" altLang="sv-SE" sz="1600" dirty="0" err="1"/>
              <a:t>mictionnels</a:t>
            </a:r>
            <a:r>
              <a:rPr lang="en-US" altLang="sv-SE" sz="1600" dirty="0"/>
              <a:t>. </a:t>
            </a:r>
          </a:p>
          <a:p>
            <a:pPr marL="230400" indent="-230400"/>
            <a:r>
              <a:rPr lang="en-US" altLang="sv-SE" sz="1600" dirty="0"/>
              <a:t>Plus </a:t>
            </a:r>
            <a:r>
              <a:rPr lang="en-US" altLang="sv-SE" sz="1600" dirty="0" err="1"/>
              <a:t>d’autres</a:t>
            </a:r>
            <a:r>
              <a:rPr lang="en-US" altLang="sv-SE" sz="1600" dirty="0"/>
              <a:t> </a:t>
            </a:r>
            <a:r>
              <a:rPr lang="en-US" altLang="sv-SE" sz="1600" dirty="0" err="1"/>
              <a:t>informations</a:t>
            </a:r>
            <a:r>
              <a:rPr lang="en-US" altLang="sv-SE" sz="1600" dirty="0"/>
              <a:t> de la </a:t>
            </a:r>
            <a:r>
              <a:rPr lang="en-US" altLang="sv-SE" sz="1600" dirty="0" err="1"/>
              <a:t>clinique</a:t>
            </a:r>
            <a:r>
              <a:rPr lang="en-US" altLang="sv-SE" sz="1600" dirty="0"/>
              <a:t> </a:t>
            </a:r>
            <a:r>
              <a:rPr lang="en-US" altLang="sv-SE" sz="1600" dirty="0" err="1"/>
              <a:t>généraliste</a:t>
            </a:r>
            <a:r>
              <a:rPr lang="en-US" altLang="sv-SE" sz="1600" dirty="0"/>
              <a:t>. John </a:t>
            </a:r>
            <a:r>
              <a:rPr lang="en-US" altLang="sv-SE" sz="1600" dirty="0" err="1"/>
              <a:t>n’est</a:t>
            </a:r>
            <a:r>
              <a:rPr lang="en-US" altLang="sv-SE" sz="1600" dirty="0"/>
              <a:t> jamais revenue car il </a:t>
            </a:r>
            <a:r>
              <a:rPr lang="en-US" altLang="sv-SE" sz="1600" dirty="0" err="1"/>
              <a:t>n’a</a:t>
            </a:r>
            <a:r>
              <a:rPr lang="en-US" altLang="sv-SE" sz="1600" dirty="0"/>
              <a:t> plus </a:t>
            </a:r>
            <a:r>
              <a:rPr lang="en-US" altLang="sv-SE" sz="1600" dirty="0" err="1"/>
              <a:t>eu</a:t>
            </a:r>
            <a:r>
              <a:rPr lang="en-US" altLang="sv-SE" sz="1600" dirty="0"/>
              <a:t> de problems pour </a:t>
            </a:r>
            <a:r>
              <a:rPr lang="en-US" altLang="sv-SE" sz="1600" dirty="0" err="1"/>
              <a:t>uriner</a:t>
            </a:r>
            <a:r>
              <a:rPr lang="en-US" altLang="sv-SE" sz="1600" dirty="0"/>
              <a:t>.</a:t>
            </a:r>
            <a:endParaRPr lang="en-US" sz="1600" dirty="0"/>
          </a:p>
        </p:txBody>
      </p:sp>
      <p:sp>
        <p:nvSpPr>
          <p:cNvPr id="13" name="textruta 12">
            <a:extLst>
              <a:ext uri="{FF2B5EF4-FFF2-40B4-BE49-F238E27FC236}">
                <a16:creationId xmlns:a16="http://schemas.microsoft.com/office/drawing/2014/main" id="{FBF6EA13-C221-7D4D-858B-A2295292A20C}"/>
              </a:ext>
            </a:extLst>
          </p:cNvPr>
          <p:cNvSpPr txBox="1"/>
          <p:nvPr/>
        </p:nvSpPr>
        <p:spPr>
          <a:xfrm>
            <a:off x="799016" y="1080000"/>
            <a:ext cx="2024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John, 74 </a:t>
            </a:r>
            <a:r>
              <a:rPr lang="en-US" altLang="sv-SE" sz="1600" b="1" kern="0" dirty="0" err="1">
                <a:solidFill>
                  <a:srgbClr val="1996FF"/>
                </a:solidFill>
                <a:latin typeface="Calibri" panose="020F0502020204030204" pitchFamily="34" charset="0"/>
                <a:cs typeface="Calibri" panose="020F0502020204030204" pitchFamily="34" charset="0"/>
                <a:sym typeface="Arial"/>
              </a:rPr>
              <a:t>ans</a:t>
            </a:r>
            <a:endParaRPr kumimoji="0" lang="en-US"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p:txBody>
      </p:sp>
      <p:grpSp>
        <p:nvGrpSpPr>
          <p:cNvPr id="2" name="Grupp 1">
            <a:extLst>
              <a:ext uri="{FF2B5EF4-FFF2-40B4-BE49-F238E27FC236}">
                <a16:creationId xmlns:a16="http://schemas.microsoft.com/office/drawing/2014/main" id="{48EE2D94-5BDD-6446-8BB8-774757145295}"/>
              </a:ext>
            </a:extLst>
          </p:cNvPr>
          <p:cNvGrpSpPr/>
          <p:nvPr/>
        </p:nvGrpSpPr>
        <p:grpSpPr>
          <a:xfrm>
            <a:off x="6419849" y="999976"/>
            <a:ext cx="5600850" cy="5400824"/>
            <a:chOff x="6419849" y="999976"/>
            <a:chExt cx="5600850" cy="5400824"/>
          </a:xfrm>
          <a:solidFill>
            <a:schemeClr val="tx2"/>
          </a:solidFill>
        </p:grpSpPr>
        <p:sp>
          <p:nvSpPr>
            <p:cNvPr id="16" name="Rektangel med klippt och rundat hörn 15">
              <a:extLst>
                <a:ext uri="{FF2B5EF4-FFF2-40B4-BE49-F238E27FC236}">
                  <a16:creationId xmlns:a16="http://schemas.microsoft.com/office/drawing/2014/main" id="{2866FE1D-3471-1B48-9857-0360F486FFEA}"/>
                </a:ext>
              </a:extLst>
            </p:cNvPr>
            <p:cNvSpPr/>
            <p:nvPr/>
          </p:nvSpPr>
          <p:spPr>
            <a:xfrm>
              <a:off x="6419849" y="1484312"/>
              <a:ext cx="5433897" cy="4916488"/>
            </a:xfrm>
            <a:prstGeom prst="snipRoundRect">
              <a:avLst>
                <a:gd name="adj1" fmla="val 11718"/>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9" name="Bildobjekt 18">
              <a:extLst>
                <a:ext uri="{FF2B5EF4-FFF2-40B4-BE49-F238E27FC236}">
                  <a16:creationId xmlns:a16="http://schemas.microsoft.com/office/drawing/2014/main" id="{70486D0E-75B4-C742-80FE-961B199B9CA0}"/>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rcRect/>
            <a:stretch/>
          </p:blipFill>
          <p:spPr>
            <a:xfrm flipH="1">
              <a:off x="10287733" y="999976"/>
              <a:ext cx="1732966" cy="1774825"/>
            </a:xfrm>
            <a:prstGeom prst="ellipse">
              <a:avLst/>
            </a:prstGeom>
            <a:grpFill/>
          </p:spPr>
        </p:pic>
      </p:grpSp>
      <p:sp>
        <p:nvSpPr>
          <p:cNvPr id="8" name="textruta 7">
            <a:extLst>
              <a:ext uri="{FF2B5EF4-FFF2-40B4-BE49-F238E27FC236}">
                <a16:creationId xmlns:a16="http://schemas.microsoft.com/office/drawing/2014/main" id="{13D572AB-85E6-9A42-9E94-E2B488C869E9}"/>
              </a:ext>
            </a:extLst>
          </p:cNvPr>
          <p:cNvSpPr txBox="1"/>
          <p:nvPr/>
        </p:nvSpPr>
        <p:spPr>
          <a:xfrm>
            <a:off x="6840000" y="2088000"/>
            <a:ext cx="4052768" cy="2538515"/>
          </a:xfrm>
          <a:prstGeom prst="rect">
            <a:avLst/>
          </a:prstGeom>
          <a:noFill/>
        </p:spPr>
        <p:txBody>
          <a:bodyPr wrap="square" rtlCol="0">
            <a:spAutoFit/>
          </a:bodyPr>
          <a:lstStyle/>
          <a:p>
            <a:pPr lvl="0">
              <a:lnSpc>
                <a:spcPts val="2380"/>
              </a:lnSpc>
              <a:buClr>
                <a:srgbClr val="000000"/>
              </a:buClr>
              <a:defRPr/>
            </a:pPr>
            <a:r>
              <a:rPr kumimoji="0" lang="en-US"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Notes: </a:t>
            </a:r>
            <a:br>
              <a:rPr kumimoji="0" lang="en-US"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lang="fr-FR" i="1" kern="0" dirty="0">
                <a:solidFill>
                  <a:srgbClr val="FFFFFF"/>
                </a:solidFill>
                <a:latin typeface="Calibri" panose="020F0502020204030204" pitchFamily="34" charset="0"/>
                <a:cs typeface="Calibri" panose="020F0502020204030204" pitchFamily="34" charset="0"/>
                <a:sym typeface="Arial"/>
              </a:rPr>
              <a:t>Jean n'a pas eu de problèmes pour uriner, et par conséquent, il n'est jamais revenu. Mais il n'est pas établi COMMENT il vide sa vessie. Bien sûr, il aurait fallu lui dire de revenir pour vérifier sa miction et, par la suite, procéder à une vérification du volume résiduel par échographie.</a:t>
            </a:r>
            <a:endParaRPr kumimoji="0" lang="en-US"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0106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1595"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7" name="Grupp 16">
            <a:extLst>
              <a:ext uri="{FF2B5EF4-FFF2-40B4-BE49-F238E27FC236}">
                <a16:creationId xmlns:a16="http://schemas.microsoft.com/office/drawing/2014/main" id="{EDFDE1B8-7C65-FF43-B280-2E6C1BCDEA7B}"/>
              </a:ext>
            </a:extLst>
          </p:cNvPr>
          <p:cNvGrpSpPr/>
          <p:nvPr/>
        </p:nvGrpSpPr>
        <p:grpSpPr>
          <a:xfrm>
            <a:off x="6447198" y="999443"/>
            <a:ext cx="5584658" cy="5401357"/>
            <a:chOff x="6419849" y="999443"/>
            <a:chExt cx="5584658" cy="5401357"/>
          </a:xfrm>
          <a:solidFill>
            <a:schemeClr val="tx2"/>
          </a:solidFill>
        </p:grpSpPr>
        <p:sp>
          <p:nvSpPr>
            <p:cNvPr id="16" name="Rektangel med klippt och rundat hörn 15">
              <a:extLst>
                <a:ext uri="{FF2B5EF4-FFF2-40B4-BE49-F238E27FC236}">
                  <a16:creationId xmlns:a16="http://schemas.microsoft.com/office/drawing/2014/main" id="{2866FE1D-3471-1B48-9857-0360F486FFEA}"/>
                </a:ext>
              </a:extLst>
            </p:cNvPr>
            <p:cNvSpPr/>
            <p:nvPr/>
          </p:nvSpPr>
          <p:spPr>
            <a:xfrm>
              <a:off x="6419849" y="1484312"/>
              <a:ext cx="5433897" cy="4916488"/>
            </a:xfrm>
            <a:prstGeom prst="snipRoundRect">
              <a:avLst>
                <a:gd name="adj1" fmla="val 11718"/>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Bildobjekt 9">
              <a:extLst>
                <a:ext uri="{FF2B5EF4-FFF2-40B4-BE49-F238E27FC236}">
                  <a16:creationId xmlns:a16="http://schemas.microsoft.com/office/drawing/2014/main" id="{90E16209-25AE-D647-AA81-69EEEFE69B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51277" y="999443"/>
              <a:ext cx="1753230" cy="1746735"/>
            </a:xfrm>
            <a:prstGeom prst="ellipse">
              <a:avLst/>
            </a:prstGeom>
            <a:grpFill/>
          </p:spPr>
        </p:pic>
      </p:gr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95416" y="648000"/>
            <a:ext cx="2394845" cy="593559"/>
          </a:xfrm>
        </p:spPr>
        <p:txBody>
          <a:bodyPr>
            <a:normAutofit/>
          </a:bodyPr>
          <a:lstStyle/>
          <a:p>
            <a:r>
              <a:rPr lang="en-US" altLang="sv-SE" sz="3200" dirty="0"/>
              <a:t>Patient case</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08584" y="2088000"/>
            <a:ext cx="4799081" cy="3317863"/>
          </a:xfrm>
        </p:spPr>
        <p:txBody>
          <a:bodyPr>
            <a:normAutofit/>
          </a:bodyPr>
          <a:lstStyle/>
          <a:p>
            <a:pPr marL="230400" indent="-230400"/>
            <a:r>
              <a:rPr lang="en-US" altLang="sv-SE" sz="1600" dirty="0" err="1"/>
              <a:t>Symptômes</a:t>
            </a:r>
            <a:r>
              <a:rPr lang="en-US" altLang="sv-SE" sz="1600" dirty="0"/>
              <a:t> du bas </a:t>
            </a:r>
            <a:r>
              <a:rPr lang="en-US" altLang="sv-SE" sz="1600" dirty="0" err="1"/>
              <a:t>appareil</a:t>
            </a:r>
            <a:r>
              <a:rPr lang="en-US" altLang="sv-SE" sz="1600" dirty="0"/>
              <a:t> </a:t>
            </a:r>
            <a:r>
              <a:rPr lang="en-US" altLang="sv-SE" sz="1600" dirty="0" err="1"/>
              <a:t>urinaire</a:t>
            </a:r>
            <a:r>
              <a:rPr lang="en-US" altLang="sv-SE" sz="1600" dirty="0"/>
              <a:t> </a:t>
            </a:r>
            <a:r>
              <a:rPr lang="en-US" altLang="sv-SE" sz="1600" dirty="0" err="1"/>
              <a:t>depuis</a:t>
            </a:r>
            <a:r>
              <a:rPr lang="en-US" altLang="sv-SE" sz="1600" dirty="0"/>
              <a:t> des </a:t>
            </a:r>
            <a:r>
              <a:rPr lang="en-US" altLang="sv-SE" sz="1600" dirty="0" err="1"/>
              <a:t>années</a:t>
            </a:r>
            <a:endParaRPr lang="en-US" sz="1600" dirty="0"/>
          </a:p>
          <a:p>
            <a:pPr marL="230400" indent="-230400"/>
            <a:r>
              <a:rPr lang="en-US" altLang="sv-SE" sz="1600" dirty="0" err="1"/>
              <a:t>Demande</a:t>
            </a:r>
            <a:r>
              <a:rPr lang="en-US" altLang="sv-SE" sz="1600" dirty="0"/>
              <a:t> de </a:t>
            </a:r>
            <a:r>
              <a:rPr lang="en-US" altLang="sv-SE" sz="1600" dirty="0" err="1"/>
              <a:t>l’aide</a:t>
            </a:r>
            <a:r>
              <a:rPr lang="en-US" altLang="sv-SE" sz="1600" dirty="0"/>
              <a:t> pour retention </a:t>
            </a:r>
            <a:r>
              <a:rPr lang="en-US" altLang="sv-SE" sz="1600" dirty="0" err="1"/>
              <a:t>urinaire</a:t>
            </a:r>
            <a:r>
              <a:rPr lang="en-US" altLang="sv-SE" sz="1600" dirty="0"/>
              <a:t> </a:t>
            </a:r>
            <a:r>
              <a:rPr lang="en-US" altLang="sv-SE" sz="1600" dirty="0" err="1"/>
              <a:t>aigüe</a:t>
            </a:r>
            <a:endParaRPr lang="en-US" altLang="sv-SE" sz="1600" dirty="0"/>
          </a:p>
          <a:p>
            <a:pPr marL="230400" indent="-230400"/>
            <a:r>
              <a:rPr lang="fr-FR" altLang="sv-SE" sz="1600" dirty="0"/>
              <a:t>Soulagé avec la sonde à demeure, 2400 ml dans la vessie sans impact rénal, ils essaient de retirer la sonde, mais il n'est pas capable d'uriner spontanément. </a:t>
            </a:r>
          </a:p>
          <a:p>
            <a:pPr marL="230400" indent="-230400"/>
            <a:r>
              <a:rPr lang="fr-FR" altLang="sv-SE" sz="1600" dirty="0"/>
              <a:t>Vient pour commencer le SIP, sans problème. Lors du suivi après deux jours, toujours incapable d'uriner spontanément. </a:t>
            </a:r>
          </a:p>
          <a:p>
            <a:pPr marL="230400" indent="-230400"/>
            <a:r>
              <a:rPr lang="fr-FR" altLang="sv-SE" sz="1600" dirty="0"/>
              <a:t>SIP 5-6 fois/jour avec des volumes entre 300 et 500 ml, très satisfait de la thérapie.</a:t>
            </a:r>
            <a:endParaRPr lang="en-US" sz="1600" dirty="0"/>
          </a:p>
        </p:txBody>
      </p:sp>
      <p:sp>
        <p:nvSpPr>
          <p:cNvPr id="13" name="textruta 12">
            <a:extLst>
              <a:ext uri="{FF2B5EF4-FFF2-40B4-BE49-F238E27FC236}">
                <a16:creationId xmlns:a16="http://schemas.microsoft.com/office/drawing/2014/main" id="{FBF6EA13-C221-7D4D-858B-A2295292A20C}"/>
              </a:ext>
            </a:extLst>
          </p:cNvPr>
          <p:cNvSpPr txBox="1"/>
          <p:nvPr/>
        </p:nvSpPr>
        <p:spPr>
          <a:xfrm>
            <a:off x="799016" y="1116000"/>
            <a:ext cx="23948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Homme 68 </a:t>
            </a:r>
            <a:r>
              <a:rPr kumimoji="0" lang="en-US" altLang="sv-SE" sz="1600" b="1" i="0" u="none" strike="noStrike" kern="0" cap="none" spc="0" normalizeH="0" baseline="0" noProof="0" dirty="0" err="1">
                <a:ln>
                  <a:noFill/>
                </a:ln>
                <a:solidFill>
                  <a:srgbClr val="1996FF"/>
                </a:solidFill>
                <a:effectLst/>
                <a:uLnTx/>
                <a:uFillTx/>
                <a:latin typeface="Calibri" panose="020F0502020204030204" pitchFamily="34" charset="0"/>
                <a:cs typeface="Calibri" panose="020F0502020204030204" pitchFamily="34" charset="0"/>
                <a:sym typeface="Arial"/>
              </a:rPr>
              <a:t>ans</a:t>
            </a:r>
            <a:r>
              <a:rPr kumimoji="0" lang="en-US"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 HBP</a:t>
            </a:r>
            <a:endParaRPr kumimoji="0" lang="en-US"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p:txBody>
      </p:sp>
      <p:sp>
        <p:nvSpPr>
          <p:cNvPr id="8" name="textruta 7">
            <a:extLst>
              <a:ext uri="{FF2B5EF4-FFF2-40B4-BE49-F238E27FC236}">
                <a16:creationId xmlns:a16="http://schemas.microsoft.com/office/drawing/2014/main" id="{13D572AB-85E6-9A42-9E94-E2B488C869E9}"/>
              </a:ext>
            </a:extLst>
          </p:cNvPr>
          <p:cNvSpPr txBox="1"/>
          <p:nvPr/>
        </p:nvSpPr>
        <p:spPr>
          <a:xfrm>
            <a:off x="6840000" y="2088000"/>
            <a:ext cx="338986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Notes:</a:t>
            </a:r>
          </a:p>
          <a:p>
            <a:pPr lvl="0">
              <a:buClr>
                <a:srgbClr val="000000"/>
              </a:buClr>
              <a:defRPr/>
            </a:pPr>
            <a:r>
              <a:rPr lang="fr-FR" altLang="sv-SE" i="1" kern="0" dirty="0">
                <a:solidFill>
                  <a:srgbClr val="FFFFFF"/>
                </a:solidFill>
                <a:latin typeface="Calibri" panose="020F0502020204030204" pitchFamily="34" charset="0"/>
                <a:cs typeface="Calibri" panose="020F0502020204030204" pitchFamily="34" charset="0"/>
                <a:sym typeface="Arial"/>
              </a:rPr>
              <a:t>Le patient a une hypertrophie de la prostate et probablement une vessie atone. Il devra donc continuer à utiliser le SIP en attendant des examens complémentaires.</a:t>
            </a:r>
            <a:endParaRPr kumimoji="0" lang="en-US" altLang="sv-SE"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77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upp 1">
            <a:extLst>
              <a:ext uri="{FF2B5EF4-FFF2-40B4-BE49-F238E27FC236}">
                <a16:creationId xmlns:a16="http://schemas.microsoft.com/office/drawing/2014/main" id="{E62C7756-EEED-3448-849C-8B29151E8905}"/>
              </a:ext>
            </a:extLst>
          </p:cNvPr>
          <p:cNvGrpSpPr/>
          <p:nvPr/>
        </p:nvGrpSpPr>
        <p:grpSpPr>
          <a:xfrm>
            <a:off x="6419849" y="999441"/>
            <a:ext cx="5532438" cy="5401359"/>
            <a:chOff x="6419849" y="999441"/>
            <a:chExt cx="5532438" cy="5401359"/>
          </a:xfrm>
        </p:grpSpPr>
        <p:sp>
          <p:nvSpPr>
            <p:cNvPr id="15" name="Rektangel med klippt och rundat hörn 14">
              <a:extLst>
                <a:ext uri="{FF2B5EF4-FFF2-40B4-BE49-F238E27FC236}">
                  <a16:creationId xmlns:a16="http://schemas.microsoft.com/office/drawing/2014/main" id="{FE6B3332-557F-2A4E-854A-359A5B6A74F3}"/>
                </a:ext>
              </a:extLst>
            </p:cNvPr>
            <p:cNvSpPr/>
            <p:nvPr/>
          </p:nvSpPr>
          <p:spPr>
            <a:xfrm>
              <a:off x="6419849" y="1484312"/>
              <a:ext cx="5433897" cy="4916488"/>
            </a:xfrm>
            <a:prstGeom prst="snipRoundRect">
              <a:avLst>
                <a:gd name="adj1" fmla="val 1171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2" name="Bildobjekt 11">
              <a:extLst>
                <a:ext uri="{FF2B5EF4-FFF2-40B4-BE49-F238E27FC236}">
                  <a16:creationId xmlns:a16="http://schemas.microsoft.com/office/drawing/2014/main" id="{0BEE8EF6-70DE-464B-98CC-A1968E5B0E9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314219" y="999441"/>
              <a:ext cx="1638068" cy="1728000"/>
            </a:xfrm>
            <a:prstGeom prst="ellipse">
              <a:avLst/>
            </a:prstGeom>
          </p:spPr>
        </p:pic>
      </p:gr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801276" y="648000"/>
            <a:ext cx="2394845" cy="593559"/>
          </a:xfrm>
        </p:spPr>
        <p:txBody>
          <a:bodyPr>
            <a:normAutofit/>
          </a:bodyPr>
          <a:lstStyle/>
          <a:p>
            <a:r>
              <a:rPr lang="en-US" altLang="sv-SE" sz="3200" dirty="0">
                <a:solidFill>
                  <a:schemeClr val="accent4"/>
                </a:solidFill>
              </a:rPr>
              <a:t>Cas patient</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23166" y="1807656"/>
            <a:ext cx="5176162" cy="4402344"/>
          </a:xfrm>
        </p:spPr>
        <p:txBody>
          <a:bodyPr>
            <a:noAutofit/>
          </a:bodyPr>
          <a:lstStyle/>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Au cours de la dernière année, a été traitée par son généraliste pour des infections urinaires récurrentes, vérifiées par culture d'urine. </a:t>
            </a:r>
          </a:p>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Une visite en urgence non planifiée → problèmes d'équilibre, sensation de fatigue, douleur, spasticité accrue. </a:t>
            </a:r>
          </a:p>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Adressée en médecine interne </a:t>
            </a:r>
          </a:p>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Incontinence, urgence, urine résiduelle 150 ml </a:t>
            </a:r>
          </a:p>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Médicament pour atténuer la rechute + traitement de l'IU </a:t>
            </a:r>
            <a:r>
              <a:rPr lang="fr-FR" altLang="sv-SE" sz="1600" dirty="0" err="1">
                <a:solidFill>
                  <a:schemeClr val="accent4"/>
                </a:solidFill>
                <a:ea typeface="Calibri" panose="020F0502020204030204" pitchFamily="34" charset="0"/>
                <a:cs typeface="Calibri" panose="020F0502020204030204" pitchFamily="34" charset="0"/>
              </a:rPr>
              <a:t>pivmecillinam</a:t>
            </a:r>
            <a:r>
              <a:rPr lang="fr-FR" altLang="sv-SE" sz="1600" dirty="0">
                <a:solidFill>
                  <a:schemeClr val="accent4"/>
                </a:solidFill>
                <a:ea typeface="Calibri" panose="020F0502020204030204" pitchFamily="34" charset="0"/>
                <a:cs typeface="Calibri" panose="020F0502020204030204" pitchFamily="34" charset="0"/>
              </a:rPr>
              <a:t> (</a:t>
            </a:r>
            <a:r>
              <a:rPr lang="fr-FR" altLang="sv-SE" sz="1600" dirty="0" err="1">
                <a:solidFill>
                  <a:schemeClr val="accent4"/>
                </a:solidFill>
                <a:ea typeface="Calibri" panose="020F0502020204030204" pitchFamily="34" charset="0"/>
                <a:cs typeface="Calibri" panose="020F0502020204030204" pitchFamily="34" charset="0"/>
              </a:rPr>
              <a:t>Selexide</a:t>
            </a:r>
            <a:r>
              <a:rPr lang="fr-FR" altLang="sv-SE" sz="1600" dirty="0">
                <a:solidFill>
                  <a:schemeClr val="accent4"/>
                </a:solidFill>
                <a:ea typeface="Calibri" panose="020F0502020204030204" pitchFamily="34" charset="0"/>
                <a:cs typeface="Calibri" panose="020F0502020204030204" pitchFamily="34" charset="0"/>
              </a:rPr>
              <a:t>) </a:t>
            </a:r>
          </a:p>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À la sortie, orientation vers la clinique d'urologie : Miction 150-175 ml et un volume résiduel de 150-200 ml </a:t>
            </a:r>
          </a:p>
          <a:p>
            <a:pPr marL="230400" indent="-230400">
              <a:lnSpc>
                <a:spcPct val="100000"/>
              </a:lnSpc>
              <a:buClr>
                <a:schemeClr val="accent4"/>
              </a:buClr>
            </a:pPr>
            <a:r>
              <a:rPr lang="fr-FR" altLang="sv-SE" sz="1600" dirty="0">
                <a:solidFill>
                  <a:schemeClr val="accent4"/>
                </a:solidFill>
                <a:ea typeface="Calibri" panose="020F0502020204030204" pitchFamily="34" charset="0"/>
                <a:cs typeface="Calibri" panose="020F0502020204030204" pitchFamily="34" charset="0"/>
              </a:rPr>
              <a:t>Évaluation : SIP + Anticholinergiques en attendant le Botox → moins d'urgences, de fuites et d'infections urinaires.</a:t>
            </a:r>
            <a:endParaRPr lang="en-US" sz="1600" dirty="0">
              <a:solidFill>
                <a:schemeClr val="accent4"/>
              </a:solidFill>
            </a:endParaRPr>
          </a:p>
        </p:txBody>
      </p:sp>
      <p:sp>
        <p:nvSpPr>
          <p:cNvPr id="8" name="textruta 7">
            <a:extLst>
              <a:ext uri="{FF2B5EF4-FFF2-40B4-BE49-F238E27FC236}">
                <a16:creationId xmlns:a16="http://schemas.microsoft.com/office/drawing/2014/main" id="{13D572AB-85E6-9A42-9E94-E2B488C869E9}"/>
              </a:ext>
            </a:extLst>
          </p:cNvPr>
          <p:cNvSpPr txBox="1"/>
          <p:nvPr/>
        </p:nvSpPr>
        <p:spPr>
          <a:xfrm>
            <a:off x="6840000" y="2088000"/>
            <a:ext cx="4392857" cy="4185761"/>
          </a:xfrm>
          <a:prstGeom prst="rect">
            <a:avLst/>
          </a:prstGeom>
          <a:noFill/>
        </p:spPr>
        <p:txBody>
          <a:bodyPr wrap="square" lIns="91440" tIns="45720" rIns="91440" bIns="45720" numCol="1" rtlCol="0" anchor="t">
            <a:spAutoFit/>
          </a:bodyPr>
          <a:lstStyle/>
          <a:p>
            <a:pPr lvl="0">
              <a:buClr>
                <a:srgbClr val="000000"/>
              </a:buClr>
              <a:defRPr/>
            </a:pPr>
            <a:r>
              <a:rPr kumimoji="0" lang="en-US" b="1" i="1" u="none" strike="noStrike" kern="0" cap="none" spc="0" normalizeH="0" baseline="0" noProof="0" dirty="0">
                <a:ln>
                  <a:noFill/>
                </a:ln>
                <a:solidFill>
                  <a:srgbClr val="FFFFFF"/>
                </a:solidFill>
                <a:effectLst/>
                <a:uLnTx/>
                <a:uFillTx/>
                <a:latin typeface="Calibri"/>
                <a:cs typeface="Calibri"/>
                <a:sym typeface="Arial"/>
              </a:rPr>
              <a:t>Notes : </a:t>
            </a:r>
            <a:r>
              <a:rPr kumimoji="0" lang="en-US" i="1" u="none" strike="noStrike" kern="0" cap="none" spc="0" normalizeH="0" baseline="0" noProof="0" dirty="0">
                <a:ln>
                  <a:noFill/>
                </a:ln>
                <a:solidFill>
                  <a:srgbClr val="FFFFFF"/>
                </a:solidFill>
                <a:effectLst/>
                <a:uLnTx/>
                <a:uFillTx/>
                <a:latin typeface="Calibri"/>
                <a:cs typeface="Calibri"/>
                <a:sym typeface="Arial"/>
              </a:rPr>
              <a:t>p</a:t>
            </a:r>
            <a:r>
              <a:rPr lang="fr-FR" i="1" kern="0" dirty="0" err="1">
                <a:solidFill>
                  <a:srgbClr val="FFFFFF"/>
                </a:solidFill>
                <a:cs typeface="Calibri"/>
                <a:sym typeface="Arial"/>
              </a:rPr>
              <a:t>roblèmes</a:t>
            </a:r>
            <a:r>
              <a:rPr lang="fr-FR" i="1" kern="0" dirty="0">
                <a:solidFill>
                  <a:srgbClr val="FFFFFF"/>
                </a:solidFill>
                <a:cs typeface="Calibri"/>
                <a:sym typeface="Arial"/>
              </a:rPr>
              <a:t> d'urgence, d'incontinence et d'infections urinaires, même si l'urine résiduelle est inférieure à 200 ml.</a:t>
            </a:r>
            <a:endParaRPr kumimoji="0" lang="en-US" b="0" i="1" u="none" strike="noStrike" kern="0" cap="none" spc="0" normalizeH="0" baseline="0" noProof="0" dirty="0">
              <a:ln>
                <a:noFill/>
              </a:ln>
              <a:solidFill>
                <a:srgbClr val="FFFFFF"/>
              </a:solidFill>
              <a:effectLst/>
              <a:uLnTx/>
              <a:uFillTx/>
              <a:latin typeface="Calibri"/>
              <a:cs typeface="Calibri"/>
              <a:sym typeface="Arial"/>
            </a:endParaRPr>
          </a:p>
          <a:p>
            <a:pPr marL="222250" lvl="0" indent="-222250" defTabSz="457200" eaLnBrk="0" fontAlgn="base" hangingPunct="0">
              <a:spcBef>
                <a:spcPts val="1200"/>
              </a:spcBef>
              <a:spcAft>
                <a:spcPct val="0"/>
              </a:spcAft>
              <a:buClr>
                <a:srgbClr val="FFFFFF"/>
              </a:buClr>
              <a:buFont typeface="Arial" panose="020B0604020202020204" pitchFamily="34" charset="0"/>
              <a:buChar char="•"/>
              <a:defRPr/>
            </a:pPr>
            <a:r>
              <a:rPr lang="fr-FR" sz="1600" b="1" i="1" kern="0" dirty="0">
                <a:solidFill>
                  <a:srgbClr val="FFFFFF"/>
                </a:solidFill>
                <a:cs typeface="Calibri"/>
                <a:sym typeface="Arial"/>
              </a:rPr>
              <a:t>Diagnostic de base : </a:t>
            </a:r>
            <a:r>
              <a:rPr lang="fr-FR" sz="1600" i="1" kern="0" dirty="0">
                <a:solidFill>
                  <a:srgbClr val="FFFFFF"/>
                </a:solidFill>
                <a:cs typeface="Calibri"/>
                <a:sym typeface="Arial"/>
              </a:rPr>
              <a:t>la quantité d'urine résiduelle est évaluée par rapport à la quantité urinée avant la scintigraphie. Dans ce cas, la quantité résiduelle était d'environ 50 % du volume de la vessie.</a:t>
            </a:r>
          </a:p>
          <a:p>
            <a:pPr marL="222250" lvl="0" indent="-222250" defTabSz="457200" eaLnBrk="0" fontAlgn="base" hangingPunct="0">
              <a:spcBef>
                <a:spcPts val="1200"/>
              </a:spcBef>
              <a:spcAft>
                <a:spcPct val="0"/>
              </a:spcAft>
              <a:buClr>
                <a:srgbClr val="FFFFFF"/>
              </a:buClr>
              <a:buFont typeface="Arial" panose="020B0604020202020204" pitchFamily="34" charset="0"/>
              <a:buChar char="•"/>
              <a:defRPr/>
            </a:pPr>
            <a:r>
              <a:rPr lang="fr-FR" altLang="sv-SE" sz="1600" i="1" kern="0" dirty="0">
                <a:solidFill>
                  <a:srgbClr val="FFFFFF"/>
                </a:solidFill>
                <a:cs typeface="Calibri"/>
                <a:sym typeface="Arial"/>
              </a:rPr>
              <a:t>Le rapport entre le volume mictionnel et le résidu est mis en relation avec la situation et le problème de la patiente, par exemple :</a:t>
            </a:r>
          </a:p>
          <a:p>
            <a:pPr marL="679450" lvl="1" indent="-222250" defTabSz="457200" eaLnBrk="0" fontAlgn="base" hangingPunct="0">
              <a:spcAft>
                <a:spcPct val="0"/>
              </a:spcAft>
              <a:buClr>
                <a:srgbClr val="FFFFFF"/>
              </a:buClr>
              <a:buFont typeface="Arial" panose="020B0604020202020204" pitchFamily="34" charset="0"/>
              <a:buChar char="•"/>
              <a:defRPr/>
            </a:pPr>
            <a:r>
              <a:rPr lang="fr-FR" altLang="sv-SE" sz="1400" i="1" kern="0" dirty="0">
                <a:solidFill>
                  <a:srgbClr val="FFFFFF"/>
                </a:solidFill>
                <a:cs typeface="Calibri"/>
                <a:sym typeface="Arial"/>
              </a:rPr>
              <a:t>Fuite urinaire</a:t>
            </a:r>
          </a:p>
          <a:p>
            <a:pPr marL="679450" lvl="1" indent="-222250" defTabSz="457200" eaLnBrk="0" fontAlgn="base" hangingPunct="0">
              <a:spcAft>
                <a:spcPct val="0"/>
              </a:spcAft>
              <a:buClr>
                <a:srgbClr val="FFFFFF"/>
              </a:buClr>
              <a:buFont typeface="Arial" panose="020B0604020202020204" pitchFamily="34" charset="0"/>
              <a:buChar char="•"/>
              <a:defRPr/>
            </a:pPr>
            <a:r>
              <a:rPr lang="fr-FR" altLang="sv-SE" sz="1400" i="1" kern="0" dirty="0">
                <a:solidFill>
                  <a:srgbClr val="FFFFFF"/>
                </a:solidFill>
                <a:cs typeface="Calibri"/>
                <a:sym typeface="Arial"/>
              </a:rPr>
              <a:t>Fonction rénale</a:t>
            </a:r>
          </a:p>
          <a:p>
            <a:pPr marL="679450" lvl="1" indent="-222250" defTabSz="457200" eaLnBrk="0" fontAlgn="base" hangingPunct="0">
              <a:spcAft>
                <a:spcPct val="0"/>
              </a:spcAft>
              <a:buClr>
                <a:srgbClr val="FFFFFF"/>
              </a:buClr>
              <a:buFont typeface="Arial" panose="020B0604020202020204" pitchFamily="34" charset="0"/>
              <a:buChar char="•"/>
              <a:defRPr/>
            </a:pPr>
            <a:r>
              <a:rPr lang="fr-FR" altLang="sv-SE" sz="1400" i="1" kern="0" dirty="0">
                <a:solidFill>
                  <a:srgbClr val="FFFFFF"/>
                </a:solidFill>
                <a:cs typeface="Calibri"/>
                <a:sym typeface="Arial"/>
              </a:rPr>
              <a:t>Fréquence</a:t>
            </a:r>
          </a:p>
          <a:p>
            <a:pPr marL="679450" lvl="1" indent="-222250" defTabSz="457200" eaLnBrk="0" fontAlgn="base" hangingPunct="0">
              <a:spcAft>
                <a:spcPct val="0"/>
              </a:spcAft>
              <a:buClr>
                <a:srgbClr val="FFFFFF"/>
              </a:buClr>
              <a:buFont typeface="Arial" panose="020B0604020202020204" pitchFamily="34" charset="0"/>
              <a:buChar char="•"/>
              <a:defRPr/>
            </a:pPr>
            <a:r>
              <a:rPr lang="fr-FR" altLang="sv-SE" sz="1400" i="1" kern="0" dirty="0">
                <a:solidFill>
                  <a:srgbClr val="FFFFFF"/>
                </a:solidFill>
                <a:cs typeface="Calibri"/>
                <a:sym typeface="Arial"/>
              </a:rPr>
              <a:t>Infections urinaires</a:t>
            </a:r>
            <a:endParaRPr kumimoji="0" lang="en-US" sz="1200" i="1" u="none" strike="noStrike" kern="0" cap="none" spc="0" normalizeH="0" baseline="0" noProof="0" dirty="0">
              <a:ln>
                <a:noFill/>
              </a:ln>
              <a:solidFill>
                <a:srgbClr val="FFFFFF"/>
              </a:solidFill>
              <a:effectLst/>
              <a:uLnTx/>
              <a:uFillTx/>
              <a:latin typeface="Calibri"/>
              <a:cs typeface="Calibri"/>
              <a:sym typeface="Arial"/>
            </a:endParaRPr>
          </a:p>
        </p:txBody>
      </p:sp>
      <p:sp>
        <p:nvSpPr>
          <p:cNvPr id="13" name="textruta 12">
            <a:extLst>
              <a:ext uri="{FF2B5EF4-FFF2-40B4-BE49-F238E27FC236}">
                <a16:creationId xmlns:a16="http://schemas.microsoft.com/office/drawing/2014/main" id="{FBF6EA13-C221-7D4D-858B-A2295292A20C}"/>
              </a:ext>
            </a:extLst>
          </p:cNvPr>
          <p:cNvSpPr txBox="1"/>
          <p:nvPr/>
        </p:nvSpPr>
        <p:spPr>
          <a:xfrm>
            <a:off x="804876" y="1080000"/>
            <a:ext cx="30471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sv-SE" sz="1600" b="1" kern="0" dirty="0">
                <a:solidFill>
                  <a:srgbClr val="6E1EAA"/>
                </a:solidFill>
                <a:latin typeface="Calibri" panose="020F0502020204030204" pitchFamily="34" charset="0"/>
                <a:cs typeface="Calibri" panose="020F0502020204030204" pitchFamily="34" charset="0"/>
                <a:sym typeface="Arial"/>
              </a:rPr>
              <a:t>Femme 58 </a:t>
            </a:r>
            <a:r>
              <a:rPr lang="en-US" altLang="sv-SE" sz="1600" b="1" kern="0" dirty="0" err="1">
                <a:solidFill>
                  <a:srgbClr val="6E1EAA"/>
                </a:solidFill>
                <a:latin typeface="Calibri" panose="020F0502020204030204" pitchFamily="34" charset="0"/>
                <a:cs typeface="Calibri" panose="020F0502020204030204" pitchFamily="34" charset="0"/>
                <a:sym typeface="Arial"/>
              </a:rPr>
              <a:t>ans</a:t>
            </a:r>
            <a:r>
              <a:rPr kumimoji="0" lang="en-US" altLang="sv-SE" sz="1600" b="1" i="0" u="none" strike="noStrike" kern="0" cap="none" spc="0" normalizeH="0" baseline="0" noProof="0" dirty="0">
                <a:ln>
                  <a:noFill/>
                </a:ln>
                <a:solidFill>
                  <a:srgbClr val="6E1EAA"/>
                </a:solidFill>
                <a:effectLst/>
                <a:uLnTx/>
                <a:uFillTx/>
                <a:latin typeface="Calibri" panose="020F0502020204030204" pitchFamily="34" charset="0"/>
                <a:cs typeface="Calibri" panose="020F0502020204030204" pitchFamily="34" charset="0"/>
                <a:sym typeface="Arial"/>
              </a:rPr>
              <a:t>, </a:t>
            </a:r>
            <a:r>
              <a:rPr kumimoji="0" lang="en-US" altLang="sv-SE" sz="1600" b="1" i="0" u="none" strike="noStrike" kern="0" cap="none" spc="0" normalizeH="0" baseline="0" noProof="0" dirty="0" err="1">
                <a:ln>
                  <a:noFill/>
                </a:ln>
                <a:solidFill>
                  <a:srgbClr val="6E1EAA"/>
                </a:solidFill>
                <a:effectLst/>
                <a:uLnTx/>
                <a:uFillTx/>
                <a:latin typeface="Calibri" panose="020F0502020204030204" pitchFamily="34" charset="0"/>
                <a:cs typeface="Calibri" panose="020F0502020204030204" pitchFamily="34" charset="0"/>
                <a:sym typeface="Arial"/>
              </a:rPr>
              <a:t>poussée</a:t>
            </a:r>
            <a:r>
              <a:rPr kumimoji="0" lang="en-US" altLang="sv-SE" sz="1600" b="1" i="0" u="none" strike="noStrike" kern="0" cap="none" spc="0" normalizeH="0" baseline="0" noProof="0" dirty="0">
                <a:ln>
                  <a:noFill/>
                </a:ln>
                <a:solidFill>
                  <a:srgbClr val="6E1EAA"/>
                </a:solidFill>
                <a:effectLst/>
                <a:uLnTx/>
                <a:uFillTx/>
                <a:latin typeface="Calibri" panose="020F0502020204030204" pitchFamily="34" charset="0"/>
                <a:cs typeface="Calibri" panose="020F0502020204030204" pitchFamily="34" charset="0"/>
                <a:sym typeface="Arial"/>
              </a:rPr>
              <a:t> SEP</a:t>
            </a:r>
            <a:endParaRPr kumimoji="0" lang="en-US" sz="1600" b="1" i="0" u="none" strike="noStrike" kern="0" cap="none" spc="0" normalizeH="0" baseline="0" noProof="0" dirty="0">
              <a:ln>
                <a:noFill/>
              </a:ln>
              <a:solidFill>
                <a:srgbClr val="6E1EAA"/>
              </a:solidFill>
              <a:effectLst/>
              <a:uLnTx/>
              <a:uFillTx/>
              <a:latin typeface="Calibri" panose="020F0502020204030204" pitchFamily="34" charset="0"/>
              <a:cs typeface="Calibri" panose="020F0502020204030204" pitchFamily="34" charset="0"/>
              <a:sym typeface="Arial"/>
            </a:endParaRPr>
          </a:p>
        </p:txBody>
      </p:sp>
      <p:sp>
        <p:nvSpPr>
          <p:cNvPr id="7" name="textruta 6">
            <a:extLst>
              <a:ext uri="{FF2B5EF4-FFF2-40B4-BE49-F238E27FC236}">
                <a16:creationId xmlns:a16="http://schemas.microsoft.com/office/drawing/2014/main" id="{AAB94437-83D6-E24C-8E5A-2A17A72008EA}"/>
              </a:ext>
            </a:extLst>
          </p:cNvPr>
          <p:cNvSpPr txBox="1"/>
          <p:nvPr/>
        </p:nvSpPr>
        <p:spPr>
          <a:xfrm>
            <a:off x="8496886" y="6639951"/>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07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591C3032-D532-49A5-82EF-42E07801C479}"/>
              </a:ext>
            </a:extLst>
          </p:cNvPr>
          <p:cNvSpPr>
            <a:spLocks noEditPoints="1"/>
          </p:cNvSpPr>
          <p:nvPr/>
        </p:nvSpPr>
        <p:spPr bwMode="auto">
          <a:xfrm>
            <a:off x="2798106" y="2446329"/>
            <a:ext cx="6595788" cy="196534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dirty="0"/>
          </a:p>
        </p:txBody>
      </p:sp>
      <p:sp>
        <p:nvSpPr>
          <p:cNvPr id="3" name="Subtitle 2">
            <a:extLst>
              <a:ext uri="{FF2B5EF4-FFF2-40B4-BE49-F238E27FC236}">
                <a16:creationId xmlns:a16="http://schemas.microsoft.com/office/drawing/2014/main" id="{01AB7624-16E6-4B1C-BFB9-3CECF5D1B0CA}"/>
              </a:ext>
            </a:extLst>
          </p:cNvPr>
          <p:cNvSpPr txBox="1">
            <a:spLocks/>
          </p:cNvSpPr>
          <p:nvPr/>
        </p:nvSpPr>
        <p:spPr>
          <a:xfrm>
            <a:off x="1524000" y="5051332"/>
            <a:ext cx="9144000" cy="1655763"/>
          </a:xfrm>
          <a:prstGeom prst="rect">
            <a:avLst/>
          </a:prstGeo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1600" dirty="0"/>
          </a:p>
          <a:p>
            <a:endParaRPr lang="en-US" sz="1600" dirty="0"/>
          </a:p>
          <a:p>
            <a:endParaRPr lang="en-US" sz="1600" dirty="0"/>
          </a:p>
          <a:p>
            <a:endParaRPr lang="en-US" sz="1600" dirty="0"/>
          </a:p>
          <a:p>
            <a:pPr marL="0" indent="0" algn="ctr">
              <a:buNone/>
            </a:pPr>
            <a:r>
              <a:rPr lang="en-US" sz="1200" dirty="0"/>
              <a:t>Wellspect HealthCare, </a:t>
            </a:r>
            <a:r>
              <a:rPr lang="en-US" sz="1200" dirty="0" err="1"/>
              <a:t>Aminogatan</a:t>
            </a:r>
            <a:r>
              <a:rPr lang="en-US" sz="1200" dirty="0"/>
              <a:t> 1, P.O. Box 14, SE-431 21 </a:t>
            </a:r>
            <a:r>
              <a:rPr lang="en-US" sz="1200" dirty="0" err="1"/>
              <a:t>Mölndal</a:t>
            </a:r>
            <a:r>
              <a:rPr lang="en-US" sz="1200" dirty="0"/>
              <a:t>, Sweden. Phone: +46 31 376 40 00.</a:t>
            </a:r>
          </a:p>
        </p:txBody>
      </p:sp>
    </p:spTree>
    <p:extLst>
      <p:ext uri="{BB962C8B-B14F-4D97-AF65-F5344CB8AC3E}">
        <p14:creationId xmlns:p14="http://schemas.microsoft.com/office/powerpoint/2010/main" val="123053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0097931-947A-4075-A635-B04DE93D6558}"/>
              </a:ext>
            </a:extLst>
          </p:cNvPr>
          <p:cNvSpPr/>
          <p:nvPr/>
        </p:nvSpPr>
        <p:spPr>
          <a:xfrm>
            <a:off x="1066798" y="3787728"/>
            <a:ext cx="11125202" cy="3062252"/>
          </a:xfrm>
          <a:custGeom>
            <a:avLst/>
            <a:gdLst>
              <a:gd name="connsiteX0" fmla="*/ 0 w 561474"/>
              <a:gd name="connsiteY0" fmla="*/ 7900737 h 7900737"/>
              <a:gd name="connsiteX1" fmla="*/ 280737 w 561474"/>
              <a:gd name="connsiteY1" fmla="*/ 0 h 7900737"/>
              <a:gd name="connsiteX2" fmla="*/ 561474 w 561474"/>
              <a:gd name="connsiteY2" fmla="*/ 7900737 h 7900737"/>
              <a:gd name="connsiteX3" fmla="*/ 0 w 561474"/>
              <a:gd name="connsiteY3" fmla="*/ 7900737 h 7900737"/>
              <a:gd name="connsiteX0" fmla="*/ 9135979 w 9697453"/>
              <a:gd name="connsiteY0" fmla="*/ 5125453 h 5125453"/>
              <a:gd name="connsiteX1" fmla="*/ 0 w 9697453"/>
              <a:gd name="connsiteY1" fmla="*/ 0 h 5125453"/>
              <a:gd name="connsiteX2" fmla="*/ 9697453 w 9697453"/>
              <a:gd name="connsiteY2" fmla="*/ 5125453 h 5125453"/>
              <a:gd name="connsiteX3" fmla="*/ 9135979 w 9697453"/>
              <a:gd name="connsiteY3" fmla="*/ 5125453 h 5125453"/>
              <a:gd name="connsiteX0" fmla="*/ 9152022 w 9713496"/>
              <a:gd name="connsiteY0" fmla="*/ 4371474 h 4371474"/>
              <a:gd name="connsiteX1" fmla="*/ 0 w 9713496"/>
              <a:gd name="connsiteY1" fmla="*/ 0 h 4371474"/>
              <a:gd name="connsiteX2" fmla="*/ 9713496 w 9713496"/>
              <a:gd name="connsiteY2" fmla="*/ 4371474 h 4371474"/>
              <a:gd name="connsiteX3" fmla="*/ 9152022 w 9713496"/>
              <a:gd name="connsiteY3" fmla="*/ 4371474 h 4371474"/>
              <a:gd name="connsiteX0" fmla="*/ 10563728 w 11125202"/>
              <a:gd name="connsiteY0" fmla="*/ 3585411 h 3585411"/>
              <a:gd name="connsiteX1" fmla="*/ 0 w 11125202"/>
              <a:gd name="connsiteY1" fmla="*/ 0 h 3585411"/>
              <a:gd name="connsiteX2" fmla="*/ 11125202 w 11125202"/>
              <a:gd name="connsiteY2" fmla="*/ 3585411 h 3585411"/>
              <a:gd name="connsiteX3" fmla="*/ 10563728 w 11125202"/>
              <a:gd name="connsiteY3" fmla="*/ 3585411 h 3585411"/>
              <a:gd name="connsiteX0" fmla="*/ 10066423 w 11125202"/>
              <a:gd name="connsiteY0" fmla="*/ 3601453 h 3601453"/>
              <a:gd name="connsiteX1" fmla="*/ 0 w 11125202"/>
              <a:gd name="connsiteY1" fmla="*/ 0 h 3601453"/>
              <a:gd name="connsiteX2" fmla="*/ 11125202 w 11125202"/>
              <a:gd name="connsiteY2" fmla="*/ 3585411 h 3601453"/>
              <a:gd name="connsiteX3" fmla="*/ 10066423 w 11125202"/>
              <a:gd name="connsiteY3" fmla="*/ 3601453 h 3601453"/>
            </a:gdLst>
            <a:ahLst/>
            <a:cxnLst>
              <a:cxn ang="0">
                <a:pos x="connsiteX0" y="connsiteY0"/>
              </a:cxn>
              <a:cxn ang="0">
                <a:pos x="connsiteX1" y="connsiteY1"/>
              </a:cxn>
              <a:cxn ang="0">
                <a:pos x="connsiteX2" y="connsiteY2"/>
              </a:cxn>
              <a:cxn ang="0">
                <a:pos x="connsiteX3" y="connsiteY3"/>
              </a:cxn>
            </a:cxnLst>
            <a:rect l="l" t="t" r="r" b="b"/>
            <a:pathLst>
              <a:path w="11125202" h="3601453">
                <a:moveTo>
                  <a:pt x="10066423" y="3601453"/>
                </a:moveTo>
                <a:lnTo>
                  <a:pt x="0" y="0"/>
                </a:lnTo>
                <a:lnTo>
                  <a:pt x="11125202" y="3585411"/>
                </a:lnTo>
                <a:lnTo>
                  <a:pt x="10066423" y="360145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AC902392-D06F-4B0E-A66B-68EB88671D39}"/>
              </a:ext>
            </a:extLst>
          </p:cNvPr>
          <p:cNvGrpSpPr/>
          <p:nvPr/>
        </p:nvGrpSpPr>
        <p:grpSpPr>
          <a:xfrm>
            <a:off x="556109" y="1515363"/>
            <a:ext cx="1578601" cy="2552407"/>
            <a:chOff x="1081324" y="1183879"/>
            <a:chExt cx="1578601" cy="2552407"/>
          </a:xfrm>
        </p:grpSpPr>
        <p:sp>
          <p:nvSpPr>
            <p:cNvPr id="46" name="Oval 45">
              <a:extLst>
                <a:ext uri="{FF2B5EF4-FFF2-40B4-BE49-F238E27FC236}">
                  <a16:creationId xmlns:a16="http://schemas.microsoft.com/office/drawing/2014/main" id="{D7DBDF16-80F5-43D7-A1C5-1BCD79339053}"/>
                </a:ext>
              </a:extLst>
            </p:cNvPr>
            <p:cNvSpPr/>
            <p:nvPr/>
          </p:nvSpPr>
          <p:spPr>
            <a:xfrm>
              <a:off x="1561605" y="3289515"/>
              <a:ext cx="280739" cy="344905"/>
            </a:xfrm>
            <a:prstGeom prst="ellipse">
              <a:avLst/>
            </a:prstGeom>
            <a:solidFill>
              <a:schemeClr val="bg1">
                <a:lumMod val="50000"/>
              </a:schemeClr>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24B05CD3-1E24-4B5D-A1D3-CA30376C7F84}"/>
                </a:ext>
              </a:extLst>
            </p:cNvPr>
            <p:cNvSpPr/>
            <p:nvPr/>
          </p:nvSpPr>
          <p:spPr>
            <a:xfrm>
              <a:off x="1427960" y="3187646"/>
              <a:ext cx="548640" cy="548640"/>
            </a:xfrm>
            <a:prstGeom prst="ellipse">
              <a:avLst/>
            </a:prstGeom>
            <a:noFill/>
            <a:ln w="38100">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C49723C-5265-4D6A-9D35-1F4351E2FA57}"/>
                </a:ext>
              </a:extLst>
            </p:cNvPr>
            <p:cNvSpPr/>
            <p:nvPr/>
          </p:nvSpPr>
          <p:spPr>
            <a:xfrm>
              <a:off x="1688396" y="1903637"/>
              <a:ext cx="25200" cy="158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7A39332-7F29-4A99-BFBD-46ED28C69855}"/>
                </a:ext>
              </a:extLst>
            </p:cNvPr>
            <p:cNvSpPr/>
            <p:nvPr/>
          </p:nvSpPr>
          <p:spPr>
            <a:xfrm rot="4518138">
              <a:off x="2113701" y="2856010"/>
              <a:ext cx="45719" cy="916603"/>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068320BE-DC64-4E61-8885-656F0B58CB90}"/>
                </a:ext>
              </a:extLst>
            </p:cNvPr>
            <p:cNvSpPr txBox="1"/>
            <p:nvPr/>
          </p:nvSpPr>
          <p:spPr>
            <a:xfrm>
              <a:off x="1081324" y="1183879"/>
              <a:ext cx="1578601" cy="646331"/>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500</a:t>
              </a:r>
            </a:p>
            <a:p>
              <a:r>
                <a:rPr lang="en-US" sz="1200" dirty="0">
                  <a:latin typeface="Calibri" panose="020F0502020204030204" pitchFamily="34" charset="0"/>
                  <a:cs typeface="Calibri" panose="020F0502020204030204" pitchFamily="34" charset="0"/>
                </a:rPr>
                <a:t>Comment se </a:t>
              </a:r>
              <a:r>
                <a:rPr lang="en-US" sz="1200" dirty="0" err="1">
                  <a:latin typeface="Calibri" panose="020F0502020204030204" pitchFamily="34" charset="0"/>
                  <a:cs typeface="Calibri" panose="020F0502020204030204" pitchFamily="34" charset="0"/>
                </a:rPr>
                <a:t>sondaient-ils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alors</a:t>
              </a:r>
              <a:r>
                <a:rPr lang="en-US" sz="1200" dirty="0">
                  <a:latin typeface="Calibri" panose="020F0502020204030204" pitchFamily="34" charset="0"/>
                  <a:cs typeface="Calibri" panose="020F0502020204030204" pitchFamily="34" charset="0"/>
                </a:rPr>
                <a:t> ?</a:t>
              </a:r>
            </a:p>
          </p:txBody>
        </p:sp>
      </p:grpSp>
      <p:cxnSp>
        <p:nvCxnSpPr>
          <p:cNvPr id="56" name="Rak 15">
            <a:extLst>
              <a:ext uri="{FF2B5EF4-FFF2-40B4-BE49-F238E27FC236}">
                <a16:creationId xmlns:a16="http://schemas.microsoft.com/office/drawing/2014/main" id="{E9B426C7-E66F-48CD-81CE-FE4E3B2B5594}"/>
              </a:ext>
            </a:extLst>
          </p:cNvPr>
          <p:cNvCxnSpPr/>
          <p:nvPr/>
        </p:nvCxnSpPr>
        <p:spPr>
          <a:xfrm>
            <a:off x="2898344" y="5365493"/>
            <a:ext cx="0" cy="200765"/>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Rak 16">
            <a:extLst>
              <a:ext uri="{FF2B5EF4-FFF2-40B4-BE49-F238E27FC236}">
                <a16:creationId xmlns:a16="http://schemas.microsoft.com/office/drawing/2014/main" id="{ECA9D4F0-71E0-4F56-B62C-47368115ACB0}"/>
              </a:ext>
            </a:extLst>
          </p:cNvPr>
          <p:cNvCxnSpPr/>
          <p:nvPr/>
        </p:nvCxnSpPr>
        <p:spPr>
          <a:xfrm>
            <a:off x="5626222" y="5365493"/>
            <a:ext cx="0" cy="200765"/>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DAAF502-524E-4A71-8735-160C02CF6131}"/>
              </a:ext>
            </a:extLst>
          </p:cNvPr>
          <p:cNvGrpSpPr/>
          <p:nvPr/>
        </p:nvGrpSpPr>
        <p:grpSpPr>
          <a:xfrm>
            <a:off x="8491667" y="2489227"/>
            <a:ext cx="2699875" cy="4141335"/>
            <a:chOff x="9790031" y="2808908"/>
            <a:chExt cx="2699875" cy="4141335"/>
          </a:xfrm>
        </p:grpSpPr>
        <p:sp>
          <p:nvSpPr>
            <p:cNvPr id="2" name="Oval 1">
              <a:extLst>
                <a:ext uri="{FF2B5EF4-FFF2-40B4-BE49-F238E27FC236}">
                  <a16:creationId xmlns:a16="http://schemas.microsoft.com/office/drawing/2014/main" id="{23C254A4-07CD-471B-B21B-0F3CC28134AE}"/>
                </a:ext>
              </a:extLst>
            </p:cNvPr>
            <p:cNvSpPr/>
            <p:nvPr/>
          </p:nvSpPr>
          <p:spPr>
            <a:xfrm>
              <a:off x="10527331" y="6320591"/>
              <a:ext cx="280739" cy="344905"/>
            </a:xfrm>
            <a:prstGeom prst="ellipse">
              <a:avLst/>
            </a:prstGeom>
            <a:solidFill>
              <a:schemeClr val="tx2"/>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DEE4F63C-5861-4BEF-AE56-748C2A1E5F8E}"/>
                </a:ext>
              </a:extLst>
            </p:cNvPr>
            <p:cNvSpPr/>
            <p:nvPr/>
          </p:nvSpPr>
          <p:spPr>
            <a:xfrm>
              <a:off x="10210802" y="6035843"/>
              <a:ext cx="914400" cy="914400"/>
            </a:xfrm>
            <a:prstGeom prst="ellipse">
              <a:avLst/>
            </a:prstGeom>
            <a:noFill/>
            <a:ln w="38100">
              <a:solidFill>
                <a:schemeClr val="tx2"/>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5F57196-23B9-4931-8C8E-9F4A668F56AC}"/>
                </a:ext>
              </a:extLst>
            </p:cNvPr>
            <p:cNvSpPr/>
            <p:nvPr/>
          </p:nvSpPr>
          <p:spPr>
            <a:xfrm>
              <a:off x="10644840" y="3248527"/>
              <a:ext cx="45719" cy="3208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459D0EA-1ED2-4977-A413-2402FC01E1A9}"/>
                </a:ext>
              </a:extLst>
            </p:cNvPr>
            <p:cNvSpPr/>
            <p:nvPr/>
          </p:nvSpPr>
          <p:spPr>
            <a:xfrm rot="4518138" flipH="1">
              <a:off x="11515775" y="5315361"/>
              <a:ext cx="80433" cy="1867828"/>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textruta 31">
              <a:extLst>
                <a:ext uri="{FF2B5EF4-FFF2-40B4-BE49-F238E27FC236}">
                  <a16:creationId xmlns:a16="http://schemas.microsoft.com/office/drawing/2014/main" id="{D4F533F2-8DD6-4FED-8EDD-E4A16ADE0641}"/>
                </a:ext>
              </a:extLst>
            </p:cNvPr>
            <p:cNvSpPr txBox="1"/>
            <p:nvPr/>
          </p:nvSpPr>
          <p:spPr>
            <a:xfrm>
              <a:off x="9790031" y="2808908"/>
              <a:ext cx="2143191" cy="461665"/>
            </a:xfrm>
            <a:prstGeom prst="rect">
              <a:avLst/>
            </a:prstGeom>
            <a:noFill/>
          </p:spPr>
          <p:txBody>
            <a:bodyPr wrap="square" rtlCol="0">
              <a:spAutoFit/>
            </a:bodyPr>
            <a:lstStyle/>
            <a:p>
              <a:r>
                <a:rPr lang="en-US" sz="2400" b="1" dirty="0" err="1">
                  <a:latin typeface="Calibri" panose="020F0502020204030204" pitchFamily="34" charset="0"/>
                  <a:cs typeface="Calibri" panose="020F0502020204030204" pitchFamily="34" charset="0"/>
                </a:rPr>
                <a:t>Aujourd’hui</a:t>
              </a:r>
              <a:endParaRPr lang="en-US" sz="2400" b="1" dirty="0">
                <a:latin typeface="Calibri" panose="020F0502020204030204" pitchFamily="34" charset="0"/>
                <a:cs typeface="Calibri" panose="020F0502020204030204" pitchFamily="34" charset="0"/>
              </a:endParaRPr>
            </a:p>
          </p:txBody>
        </p:sp>
      </p:grpSp>
      <p:grpSp>
        <p:nvGrpSpPr>
          <p:cNvPr id="91" name="Group 90">
            <a:extLst>
              <a:ext uri="{FF2B5EF4-FFF2-40B4-BE49-F238E27FC236}">
                <a16:creationId xmlns:a16="http://schemas.microsoft.com/office/drawing/2014/main" id="{4BBDEC2E-0022-4156-B982-039C6C8BBD83}"/>
              </a:ext>
            </a:extLst>
          </p:cNvPr>
          <p:cNvGrpSpPr/>
          <p:nvPr/>
        </p:nvGrpSpPr>
        <p:grpSpPr>
          <a:xfrm>
            <a:off x="7150228" y="2158293"/>
            <a:ext cx="2054664" cy="3880550"/>
            <a:chOff x="8082625" y="2253348"/>
            <a:chExt cx="2054664" cy="3880550"/>
          </a:xfrm>
        </p:grpSpPr>
        <p:sp>
          <p:nvSpPr>
            <p:cNvPr id="16" name="Oval 15">
              <a:extLst>
                <a:ext uri="{FF2B5EF4-FFF2-40B4-BE49-F238E27FC236}">
                  <a16:creationId xmlns:a16="http://schemas.microsoft.com/office/drawing/2014/main" id="{375CEBA7-0896-4249-9A00-6CEE916BA553}"/>
                </a:ext>
              </a:extLst>
            </p:cNvPr>
            <p:cNvSpPr/>
            <p:nvPr/>
          </p:nvSpPr>
          <p:spPr>
            <a:xfrm>
              <a:off x="8342882" y="5553482"/>
              <a:ext cx="280739" cy="344905"/>
            </a:xfrm>
            <a:prstGeom prst="ellipse">
              <a:avLst/>
            </a:prstGeom>
            <a:solidFill>
              <a:schemeClr val="accent4"/>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15C35EC-3E59-413E-AFC8-382BEDE429F8}"/>
                </a:ext>
              </a:extLst>
            </p:cNvPr>
            <p:cNvSpPr/>
            <p:nvPr/>
          </p:nvSpPr>
          <p:spPr>
            <a:xfrm>
              <a:off x="8082625" y="5310938"/>
              <a:ext cx="822960" cy="822960"/>
            </a:xfrm>
            <a:prstGeom prst="ellipse">
              <a:avLst/>
            </a:prstGeom>
            <a:noFill/>
            <a:ln w="38100">
              <a:solidFill>
                <a:schemeClr val="accent4"/>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AE5C089-CEF0-474B-997E-6BE1BD82CC54}"/>
                </a:ext>
              </a:extLst>
            </p:cNvPr>
            <p:cNvSpPr/>
            <p:nvPr/>
          </p:nvSpPr>
          <p:spPr>
            <a:xfrm>
              <a:off x="8460391" y="2714398"/>
              <a:ext cx="45719" cy="30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F457496-2F82-429F-9093-E12D8D9E4DF1}"/>
                </a:ext>
              </a:extLst>
            </p:cNvPr>
            <p:cNvSpPr/>
            <p:nvPr/>
          </p:nvSpPr>
          <p:spPr>
            <a:xfrm rot="4518138" flipH="1">
              <a:off x="9255850" y="4646077"/>
              <a:ext cx="63879" cy="1698999"/>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2" name="textruta 30">
              <a:extLst>
                <a:ext uri="{FF2B5EF4-FFF2-40B4-BE49-F238E27FC236}">
                  <a16:creationId xmlns:a16="http://schemas.microsoft.com/office/drawing/2014/main" id="{A0D98F6C-52CD-49FE-AE2E-5D9C601992FC}"/>
                </a:ext>
              </a:extLst>
            </p:cNvPr>
            <p:cNvSpPr txBox="1"/>
            <p:nvPr/>
          </p:nvSpPr>
          <p:spPr>
            <a:xfrm>
              <a:off x="8197347" y="2253348"/>
              <a:ext cx="973702" cy="609501"/>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1983</a:t>
              </a:r>
            </a:p>
            <a:p>
              <a:r>
                <a:rPr lang="en-US" sz="1200" dirty="0">
                  <a:latin typeface="Calibri" panose="020F0502020204030204" pitchFamily="34" charset="0"/>
                  <a:cs typeface="Calibri" panose="020F0502020204030204" pitchFamily="34" charset="0"/>
                </a:rPr>
                <a:t>LoFric</a:t>
              </a:r>
              <a:r>
                <a:rPr lang="en-US" sz="1200" baseline="30000" dirty="0">
                  <a:latin typeface="Calibri" panose="020F0502020204030204" pitchFamily="34" charset="0"/>
                  <a:cs typeface="Calibri" panose="020F0502020204030204" pitchFamily="34" charset="0"/>
                </a:rPr>
                <a:t>®</a:t>
              </a:r>
            </a:p>
          </p:txBody>
        </p:sp>
      </p:grpSp>
      <p:grpSp>
        <p:nvGrpSpPr>
          <p:cNvPr id="88" name="Group 87">
            <a:extLst>
              <a:ext uri="{FF2B5EF4-FFF2-40B4-BE49-F238E27FC236}">
                <a16:creationId xmlns:a16="http://schemas.microsoft.com/office/drawing/2014/main" id="{CA0209A7-C28F-4B2C-AC52-E2E55BD618A1}"/>
              </a:ext>
            </a:extLst>
          </p:cNvPr>
          <p:cNvGrpSpPr/>
          <p:nvPr/>
        </p:nvGrpSpPr>
        <p:grpSpPr>
          <a:xfrm>
            <a:off x="1838145" y="2064578"/>
            <a:ext cx="1889732" cy="2458892"/>
            <a:chOff x="2441353" y="1840216"/>
            <a:chExt cx="1889732" cy="2458892"/>
          </a:xfrm>
        </p:grpSpPr>
        <p:grpSp>
          <p:nvGrpSpPr>
            <p:cNvPr id="4" name="Group 3">
              <a:extLst>
                <a:ext uri="{FF2B5EF4-FFF2-40B4-BE49-F238E27FC236}">
                  <a16:creationId xmlns:a16="http://schemas.microsoft.com/office/drawing/2014/main" id="{B55995D9-6F3F-460B-95BB-BC9861259F4B}"/>
                </a:ext>
              </a:extLst>
            </p:cNvPr>
            <p:cNvGrpSpPr/>
            <p:nvPr/>
          </p:nvGrpSpPr>
          <p:grpSpPr>
            <a:xfrm>
              <a:off x="2837594" y="2726530"/>
              <a:ext cx="1209972" cy="1572578"/>
              <a:chOff x="3699456" y="2986329"/>
              <a:chExt cx="1209972" cy="1572578"/>
            </a:xfrm>
          </p:grpSpPr>
          <p:sp>
            <p:nvSpPr>
              <p:cNvPr id="36" name="Oval 35">
                <a:extLst>
                  <a:ext uri="{FF2B5EF4-FFF2-40B4-BE49-F238E27FC236}">
                    <a16:creationId xmlns:a16="http://schemas.microsoft.com/office/drawing/2014/main" id="{A8172ABD-0473-45E8-929F-76197D5A0C19}"/>
                  </a:ext>
                </a:extLst>
              </p:cNvPr>
              <p:cNvSpPr/>
              <p:nvPr/>
            </p:nvSpPr>
            <p:spPr>
              <a:xfrm>
                <a:off x="3884587" y="4062895"/>
                <a:ext cx="280739" cy="344905"/>
              </a:xfrm>
              <a:prstGeom prst="ellipse">
                <a:avLst/>
              </a:prstGeom>
              <a:solidFill>
                <a:schemeClr val="accent5"/>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E7AD1E05-8B51-45CB-A336-AB4E52883499}"/>
                  </a:ext>
                </a:extLst>
              </p:cNvPr>
              <p:cNvSpPr/>
              <p:nvPr/>
            </p:nvSpPr>
            <p:spPr>
              <a:xfrm>
                <a:off x="3699456" y="3918827"/>
                <a:ext cx="640080" cy="640080"/>
              </a:xfrm>
              <a:prstGeom prst="ellipse">
                <a:avLst/>
              </a:prstGeom>
              <a:noFill/>
              <a:ln w="38100">
                <a:solidFill>
                  <a:schemeClr val="accent5"/>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C518709-B622-469B-A19A-E5BC4ED41046}"/>
                  </a:ext>
                </a:extLst>
              </p:cNvPr>
              <p:cNvSpPr/>
              <p:nvPr/>
            </p:nvSpPr>
            <p:spPr>
              <a:xfrm>
                <a:off x="3976695" y="2986329"/>
                <a:ext cx="50424" cy="1235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508B68C9-E5EA-4E7E-8DDB-BFFA9164E6D8}"/>
                  </a:ext>
                </a:extLst>
              </p:cNvPr>
              <p:cNvSpPr/>
              <p:nvPr/>
            </p:nvSpPr>
            <p:spPr>
              <a:xfrm rot="4518138">
                <a:off x="4437566" y="3628468"/>
                <a:ext cx="45719" cy="898004"/>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67" name="textruta 27">
              <a:extLst>
                <a:ext uri="{FF2B5EF4-FFF2-40B4-BE49-F238E27FC236}">
                  <a16:creationId xmlns:a16="http://schemas.microsoft.com/office/drawing/2014/main" id="{1F33076A-34CF-42C1-A5D7-2F86ADE7134D}"/>
                </a:ext>
              </a:extLst>
            </p:cNvPr>
            <p:cNvSpPr txBox="1"/>
            <p:nvPr/>
          </p:nvSpPr>
          <p:spPr>
            <a:xfrm>
              <a:off x="2441353" y="1840216"/>
              <a:ext cx="1889732" cy="995144"/>
            </a:xfrm>
            <a:prstGeom prst="rect">
              <a:avLst/>
            </a:prstGeom>
            <a:noFill/>
          </p:spPr>
          <p:txBody>
            <a:bodyPr wrap="square" rtlCol="0">
              <a:spAutoFit/>
            </a:bodyPr>
            <a:lstStyle/>
            <a:p>
              <a:pPr>
                <a:lnSpc>
                  <a:spcPts val="1400"/>
                </a:lnSpc>
              </a:pPr>
              <a:r>
                <a:rPr lang="en-US" sz="1200" b="1" dirty="0">
                  <a:latin typeface="Calibri" panose="020F0502020204030204" pitchFamily="34" charset="0"/>
                  <a:cs typeface="Calibri" panose="020F0502020204030204" pitchFamily="34" charset="0"/>
                </a:rPr>
                <a:t>19ème siècle</a:t>
              </a:r>
              <a:br>
                <a:rPr lang="en-US" sz="1200" b="1" dirty="0">
                  <a:latin typeface="Calibri" panose="020F0502020204030204" pitchFamily="34" charset="0"/>
                  <a:cs typeface="Calibri" panose="020F0502020204030204" pitchFamily="34" charset="0"/>
                </a:rPr>
              </a:br>
              <a:r>
                <a:rPr lang="fr-FR" sz="1200" dirty="0">
                  <a:latin typeface="Calibri" panose="020F0502020204030204" pitchFamily="34" charset="0"/>
                  <a:cs typeface="Calibri" panose="020F0502020204030204" pitchFamily="34" charset="0"/>
                </a:rPr>
                <a:t>Première sonde en caoutchouc utilisée comme sonde à demeure</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grpSp>
      <p:grpSp>
        <p:nvGrpSpPr>
          <p:cNvPr id="92" name="Group 91">
            <a:extLst>
              <a:ext uri="{FF2B5EF4-FFF2-40B4-BE49-F238E27FC236}">
                <a16:creationId xmlns:a16="http://schemas.microsoft.com/office/drawing/2014/main" id="{8AC0A22F-FFE6-486C-9B78-8593EFCD98C9}"/>
              </a:ext>
            </a:extLst>
          </p:cNvPr>
          <p:cNvGrpSpPr/>
          <p:nvPr/>
        </p:nvGrpSpPr>
        <p:grpSpPr>
          <a:xfrm>
            <a:off x="5129310" y="1864422"/>
            <a:ext cx="2233790" cy="3639161"/>
            <a:chOff x="5912397" y="1799386"/>
            <a:chExt cx="2233790" cy="3639161"/>
          </a:xfrm>
        </p:grpSpPr>
        <p:sp>
          <p:nvSpPr>
            <p:cNvPr id="26" name="Oval 25">
              <a:extLst>
                <a:ext uri="{FF2B5EF4-FFF2-40B4-BE49-F238E27FC236}">
                  <a16:creationId xmlns:a16="http://schemas.microsoft.com/office/drawing/2014/main" id="{37B73D2A-E5ED-480B-83A7-F3D039FE140A}"/>
                </a:ext>
              </a:extLst>
            </p:cNvPr>
            <p:cNvSpPr/>
            <p:nvPr/>
          </p:nvSpPr>
          <p:spPr>
            <a:xfrm>
              <a:off x="6371215" y="4893299"/>
              <a:ext cx="280739" cy="344905"/>
            </a:xfrm>
            <a:prstGeom prst="ellipse">
              <a:avLst/>
            </a:prstGeom>
            <a:solidFill>
              <a:schemeClr val="tx1"/>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8AEA6B91-8BB0-4F38-B815-315BD12C37AC}"/>
                </a:ext>
              </a:extLst>
            </p:cNvPr>
            <p:cNvGrpSpPr/>
            <p:nvPr/>
          </p:nvGrpSpPr>
          <p:grpSpPr>
            <a:xfrm>
              <a:off x="5912397" y="1799386"/>
              <a:ext cx="2233790" cy="3639161"/>
              <a:chOff x="5912397" y="1799386"/>
              <a:chExt cx="2233790" cy="3639161"/>
            </a:xfrm>
          </p:grpSpPr>
          <p:sp>
            <p:nvSpPr>
              <p:cNvPr id="27" name="Oval 26">
                <a:extLst>
                  <a:ext uri="{FF2B5EF4-FFF2-40B4-BE49-F238E27FC236}">
                    <a16:creationId xmlns:a16="http://schemas.microsoft.com/office/drawing/2014/main" id="{F243220F-5F38-4DE4-9A2C-75838CD9BA4B}"/>
                  </a:ext>
                </a:extLst>
              </p:cNvPr>
              <p:cNvSpPr/>
              <p:nvPr/>
            </p:nvSpPr>
            <p:spPr>
              <a:xfrm>
                <a:off x="6139094" y="4707027"/>
                <a:ext cx="731520" cy="731520"/>
              </a:xfrm>
              <a:prstGeom prst="ellipse">
                <a:avLst/>
              </a:prstGeom>
              <a:noFill/>
              <a:ln w="38100">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828DD02-25AF-42FF-A707-AFEBA662F821}"/>
                  </a:ext>
                </a:extLst>
              </p:cNvPr>
              <p:cNvSpPr/>
              <p:nvPr/>
            </p:nvSpPr>
            <p:spPr>
              <a:xfrm>
                <a:off x="6488724" y="2444787"/>
                <a:ext cx="36000" cy="262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6370531-2F6B-4B84-8952-16B113DF84B4}"/>
                  </a:ext>
                </a:extLst>
              </p:cNvPr>
              <p:cNvSpPr/>
              <p:nvPr/>
            </p:nvSpPr>
            <p:spPr>
              <a:xfrm rot="4518138" flipH="1">
                <a:off x="7092211" y="4243343"/>
                <a:ext cx="45719" cy="1250358"/>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0" name="textruta 29">
                <a:extLst>
                  <a:ext uri="{FF2B5EF4-FFF2-40B4-BE49-F238E27FC236}">
                    <a16:creationId xmlns:a16="http://schemas.microsoft.com/office/drawing/2014/main" id="{F31AC2D1-EBC7-42BF-9740-8C1F840CB6E6}"/>
                  </a:ext>
                </a:extLst>
              </p:cNvPr>
              <p:cNvSpPr txBox="1"/>
              <p:nvPr/>
            </p:nvSpPr>
            <p:spPr>
              <a:xfrm>
                <a:off x="5912397" y="1799386"/>
                <a:ext cx="2233790" cy="646331"/>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1970</a:t>
                </a:r>
              </a:p>
              <a:p>
                <a:r>
                  <a:rPr lang="en-US" sz="1200" dirty="0">
                    <a:latin typeface="Calibri" panose="020F0502020204030204" pitchFamily="34" charset="0"/>
                    <a:cs typeface="Calibri" panose="020F0502020204030204" pitchFamily="34" charset="0"/>
                  </a:rPr>
                  <a:t>Sondage Intermittent Propre (SIP)</a:t>
                </a:r>
              </a:p>
            </p:txBody>
          </p:sp>
        </p:grpSp>
      </p:grpSp>
      <p:sp>
        <p:nvSpPr>
          <p:cNvPr id="76" name="TextBox 75">
            <a:extLst>
              <a:ext uri="{FF2B5EF4-FFF2-40B4-BE49-F238E27FC236}">
                <a16:creationId xmlns:a16="http://schemas.microsoft.com/office/drawing/2014/main" id="{06564C0C-2B85-4969-A228-433474D2AE6C}"/>
              </a:ext>
            </a:extLst>
          </p:cNvPr>
          <p:cNvSpPr txBox="1"/>
          <p:nvPr/>
        </p:nvSpPr>
        <p:spPr>
          <a:xfrm>
            <a:off x="5912397" y="1112345"/>
            <a:ext cx="184731" cy="276999"/>
          </a:xfrm>
          <a:prstGeom prst="rect">
            <a:avLst/>
          </a:prstGeom>
          <a:noFill/>
        </p:spPr>
        <p:txBody>
          <a:bodyPr wrap="none" rtlCol="0">
            <a:spAutoFit/>
          </a:bodyPr>
          <a:lstStyle/>
          <a:p>
            <a:pPr>
              <a:defRPr/>
            </a:pPr>
            <a:endParaRPr lang="en-US" sz="1200" b="1" dirty="0">
              <a:latin typeface="Calibri" panose="020F0502020204030204" pitchFamily="34" charset="0"/>
              <a:cs typeface="Calibri" panose="020F0502020204030204" pitchFamily="34" charset="0"/>
            </a:endParaRPr>
          </a:p>
        </p:txBody>
      </p:sp>
      <p:grpSp>
        <p:nvGrpSpPr>
          <p:cNvPr id="89" name="Group 88">
            <a:extLst>
              <a:ext uri="{FF2B5EF4-FFF2-40B4-BE49-F238E27FC236}">
                <a16:creationId xmlns:a16="http://schemas.microsoft.com/office/drawing/2014/main" id="{75C28B8E-9089-4235-8F35-980ACA826065}"/>
              </a:ext>
            </a:extLst>
          </p:cNvPr>
          <p:cNvGrpSpPr/>
          <p:nvPr/>
        </p:nvGrpSpPr>
        <p:grpSpPr>
          <a:xfrm>
            <a:off x="3583764" y="2612673"/>
            <a:ext cx="1985773" cy="2376050"/>
            <a:chOff x="4073412" y="2387539"/>
            <a:chExt cx="1985773" cy="2376050"/>
          </a:xfrm>
        </p:grpSpPr>
        <p:sp>
          <p:nvSpPr>
            <p:cNvPr id="63" name="textruta 28">
              <a:extLst>
                <a:ext uri="{FF2B5EF4-FFF2-40B4-BE49-F238E27FC236}">
                  <a16:creationId xmlns:a16="http://schemas.microsoft.com/office/drawing/2014/main" id="{90C2CB69-8DDB-482F-AE93-886AEB741DFA}"/>
                </a:ext>
              </a:extLst>
            </p:cNvPr>
            <p:cNvSpPr txBox="1"/>
            <p:nvPr/>
          </p:nvSpPr>
          <p:spPr>
            <a:xfrm>
              <a:off x="4073412" y="2387539"/>
              <a:ext cx="1985773" cy="646331"/>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1940-50</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Sondage Intermittent </a:t>
              </a:r>
              <a:r>
                <a:rPr lang="en-US" sz="1200" dirty="0" err="1">
                  <a:latin typeface="Calibri" panose="020F0502020204030204" pitchFamily="34" charset="0"/>
                  <a:cs typeface="Calibri" panose="020F0502020204030204" pitchFamily="34" charset="0"/>
                </a:rPr>
                <a:t>Stérile</a:t>
              </a:r>
              <a:r>
                <a:rPr lang="en-US" sz="1200" dirty="0">
                  <a:latin typeface="Calibri" panose="020F0502020204030204" pitchFamily="34" charset="0"/>
                  <a:cs typeface="Calibri" panose="020F0502020204030204" pitchFamily="34" charset="0"/>
                </a:rPr>
                <a:t> (SIS)</a:t>
              </a:r>
            </a:p>
          </p:txBody>
        </p:sp>
        <p:grpSp>
          <p:nvGrpSpPr>
            <p:cNvPr id="81" name="Group 80">
              <a:extLst>
                <a:ext uri="{FF2B5EF4-FFF2-40B4-BE49-F238E27FC236}">
                  <a16:creationId xmlns:a16="http://schemas.microsoft.com/office/drawing/2014/main" id="{9CADE2D8-8103-4C88-BFC6-A2C9323642DA}"/>
                </a:ext>
              </a:extLst>
            </p:cNvPr>
            <p:cNvGrpSpPr/>
            <p:nvPr/>
          </p:nvGrpSpPr>
          <p:grpSpPr>
            <a:xfrm>
              <a:off x="4280048" y="3056110"/>
              <a:ext cx="1183069" cy="1707479"/>
              <a:chOff x="3680602" y="2851428"/>
              <a:chExt cx="1183069" cy="1707479"/>
            </a:xfrm>
          </p:grpSpPr>
          <p:sp>
            <p:nvSpPr>
              <p:cNvPr id="82" name="Oval 81">
                <a:extLst>
                  <a:ext uri="{FF2B5EF4-FFF2-40B4-BE49-F238E27FC236}">
                    <a16:creationId xmlns:a16="http://schemas.microsoft.com/office/drawing/2014/main" id="{2E90264B-DEA4-49AF-8EA9-A9F8E0F13886}"/>
                  </a:ext>
                </a:extLst>
              </p:cNvPr>
              <p:cNvSpPr/>
              <p:nvPr/>
            </p:nvSpPr>
            <p:spPr>
              <a:xfrm>
                <a:off x="3865733" y="4062895"/>
                <a:ext cx="280739" cy="344905"/>
              </a:xfrm>
              <a:prstGeom prst="ellipse">
                <a:avLst/>
              </a:prstGeom>
              <a:solidFill>
                <a:schemeClr val="accent1"/>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70C2A63C-4535-472D-B42F-90DF7834D366}"/>
                  </a:ext>
                </a:extLst>
              </p:cNvPr>
              <p:cNvSpPr/>
              <p:nvPr/>
            </p:nvSpPr>
            <p:spPr>
              <a:xfrm>
                <a:off x="3680602" y="3918827"/>
                <a:ext cx="640080" cy="640080"/>
              </a:xfrm>
              <a:prstGeom prst="ellipse">
                <a:avLst/>
              </a:prstGeom>
              <a:noFill/>
              <a:ln w="38100">
                <a:solidFill>
                  <a:schemeClr val="tx2"/>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C711571F-8162-41A7-AEC5-85D33FC54247}"/>
                  </a:ext>
                </a:extLst>
              </p:cNvPr>
              <p:cNvSpPr/>
              <p:nvPr/>
            </p:nvSpPr>
            <p:spPr>
              <a:xfrm>
                <a:off x="3980833" y="2851428"/>
                <a:ext cx="36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33194E8D-2597-4BAC-AF23-2CB1BD357111}"/>
                  </a:ext>
                </a:extLst>
              </p:cNvPr>
              <p:cNvSpPr/>
              <p:nvPr/>
            </p:nvSpPr>
            <p:spPr>
              <a:xfrm rot="4518138">
                <a:off x="4415068" y="3657628"/>
                <a:ext cx="45719" cy="851486"/>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sp>
        <p:nvSpPr>
          <p:cNvPr id="94" name="Google Shape;172;p3">
            <a:extLst>
              <a:ext uri="{FF2B5EF4-FFF2-40B4-BE49-F238E27FC236}">
                <a16:creationId xmlns:a16="http://schemas.microsoft.com/office/drawing/2014/main" id="{4B085A1D-92A2-4D6C-8A8D-1BA42DB7286F}"/>
              </a:ext>
            </a:extLst>
          </p:cNvPr>
          <p:cNvSpPr txBox="1">
            <a:spLocks/>
          </p:cNvSpPr>
          <p:nvPr/>
        </p:nvSpPr>
        <p:spPr>
          <a:xfrm>
            <a:off x="851884" y="376411"/>
            <a:ext cx="10515600" cy="1223493"/>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5400" kern="1200" cap="all" baseline="0">
                <a:solidFill>
                  <a:schemeClr val="tx2"/>
                </a:solidFill>
                <a:latin typeface="+mj-lt"/>
                <a:ea typeface="+mj-ea"/>
                <a:cs typeface="+mj-cs"/>
              </a:defRPr>
            </a:lvl1pPr>
          </a:lstStyle>
          <a:p>
            <a:pPr>
              <a:spcBef>
                <a:spcPts val="0"/>
              </a:spcBef>
              <a:buClr>
                <a:schemeClr val="dk2"/>
              </a:buClr>
              <a:buSzPts val="3600"/>
            </a:pPr>
            <a:r>
              <a:rPr lang="fr-FR" sz="3600" dirty="0"/>
              <a:t>Évolution de la thérapie du sondage</a:t>
            </a:r>
            <a:endParaRPr lang="en-US" sz="3600" dirty="0"/>
          </a:p>
        </p:txBody>
      </p:sp>
    </p:spTree>
    <p:extLst>
      <p:ext uri="{BB962C8B-B14F-4D97-AF65-F5344CB8AC3E}">
        <p14:creationId xmlns:p14="http://schemas.microsoft.com/office/powerpoint/2010/main" val="2687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down)">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down)">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wipe(down)">
                                      <p:cBhvr>
                                        <p:cTn id="32" dur="500"/>
                                        <p:tgtEl>
                                          <p:spTgt spid="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down)">
                                      <p:cBhvr>
                                        <p:cTn id="3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
          <p:cNvSpPr txBox="1">
            <a:spLocks noGrp="1"/>
          </p:cNvSpPr>
          <p:nvPr>
            <p:ph type="title"/>
          </p:nvPr>
        </p:nvSpPr>
        <p:spPr>
          <a:xfrm>
            <a:off x="881742" y="770920"/>
            <a:ext cx="10515600" cy="1223493"/>
          </a:xfrm>
          <a:prstGeom prst="rect">
            <a:avLst/>
          </a:prstGeom>
          <a:noFill/>
          <a:ln>
            <a:noFill/>
          </a:ln>
        </p:spPr>
        <p:txBody>
          <a:bodyPr spcFirstLastPara="1" wrap="square" lIns="91425" tIns="45700" rIns="91425" bIns="45700" anchor="ctr" anchorCtr="0">
            <a:normAutofit/>
          </a:bodyPr>
          <a:lstStyle/>
          <a:p>
            <a:pPr lvl="0">
              <a:buSzPts val="3600"/>
            </a:pPr>
            <a:r>
              <a:rPr lang="en-US" dirty="0"/>
              <a:t>Le SIP </a:t>
            </a:r>
            <a:r>
              <a:rPr lang="en-US" dirty="0" err="1"/>
              <a:t>présentent</a:t>
            </a:r>
            <a:r>
              <a:rPr lang="en-US" dirty="0"/>
              <a:t> de </a:t>
            </a:r>
            <a:r>
              <a:rPr lang="en-US" dirty="0" err="1"/>
              <a:t>nombreux</a:t>
            </a:r>
            <a:r>
              <a:rPr lang="en-US" dirty="0"/>
              <a:t> </a:t>
            </a:r>
            <a:r>
              <a:rPr lang="en-US" dirty="0" err="1"/>
              <a:t>avantages</a:t>
            </a:r>
            <a:r>
              <a:rPr lang="en-US" dirty="0"/>
              <a:t> par rapport au sondage à </a:t>
            </a:r>
            <a:r>
              <a:rPr lang="en-US" dirty="0" err="1"/>
              <a:t>demeure</a:t>
            </a:r>
            <a:endParaRPr lang="en-US" i="1" dirty="0"/>
          </a:p>
        </p:txBody>
      </p:sp>
      <p:sp>
        <p:nvSpPr>
          <p:cNvPr id="288" name="Google Shape;288;p4"/>
          <p:cNvSpPr txBox="1">
            <a:spLocks noGrp="1"/>
          </p:cNvSpPr>
          <p:nvPr>
            <p:ph type="body" idx="1"/>
          </p:nvPr>
        </p:nvSpPr>
        <p:spPr>
          <a:xfrm>
            <a:off x="359999" y="2017178"/>
            <a:ext cx="11425601" cy="4235032"/>
          </a:xfrm>
          <a:prstGeom prst="rect">
            <a:avLst/>
          </a:prstGeom>
          <a:noFill/>
          <a:ln>
            <a:noFill/>
          </a:ln>
        </p:spPr>
        <p:txBody>
          <a:bodyPr spcFirstLastPara="1" wrap="square" lIns="91425" tIns="45700" rIns="91425" bIns="45700" numCol="2" anchor="t" anchorCtr="0">
            <a:normAutofit fontScale="25000" lnSpcReduction="20000"/>
          </a:bodyPr>
          <a:lstStyle/>
          <a:p>
            <a:pPr marL="228600" indent="-228600">
              <a:lnSpc>
                <a:spcPts val="2780"/>
              </a:lnSpc>
              <a:buSzPts val="2400"/>
            </a:pPr>
            <a:r>
              <a:rPr lang="fr-FR" sz="8400" dirty="0"/>
              <a:t>Réduction du risque d'infection urinaire (IU)</a:t>
            </a:r>
          </a:p>
          <a:p>
            <a:pPr lvl="1">
              <a:lnSpc>
                <a:spcPts val="2780"/>
              </a:lnSpc>
              <a:buSzPts val="2400"/>
            </a:pPr>
            <a:r>
              <a:rPr lang="fr-FR" sz="7200" dirty="0"/>
              <a:t>Une sonde à demeure augmente le risque quotidien d'infection urinaire d'environ 5 % et l'incidence quotidienne de bactériurie d'environ 3 à 10 %. </a:t>
            </a:r>
          </a:p>
          <a:p>
            <a:pPr marL="228600" indent="-228600">
              <a:lnSpc>
                <a:spcPts val="2780"/>
              </a:lnSpc>
              <a:buSzPts val="2400"/>
            </a:pPr>
            <a:r>
              <a:rPr lang="fr-FR" sz="8400" dirty="0"/>
              <a:t>Réduction du risque d'infection urinaire postopératoire </a:t>
            </a:r>
          </a:p>
          <a:p>
            <a:pPr lvl="1">
              <a:lnSpc>
                <a:spcPts val="2780"/>
              </a:lnSpc>
              <a:buSzPts val="2400"/>
            </a:pPr>
            <a:r>
              <a:rPr lang="fr-FR" sz="7200" dirty="0"/>
              <a:t>Une réduction de 20%.</a:t>
            </a:r>
          </a:p>
          <a:p>
            <a:pPr marL="228600" indent="-228600">
              <a:lnSpc>
                <a:spcPts val="2780"/>
              </a:lnSpc>
              <a:buSzPts val="2400"/>
            </a:pPr>
            <a:r>
              <a:rPr lang="fr-FR" sz="8400" dirty="0"/>
              <a:t>Temps de soins réduit </a:t>
            </a:r>
            <a:r>
              <a:rPr lang="fr-FR" sz="8400" baseline="30000" dirty="0"/>
              <a:t>1,5</a:t>
            </a:r>
          </a:p>
          <a:p>
            <a:pPr lvl="1">
              <a:lnSpc>
                <a:spcPts val="2780"/>
              </a:lnSpc>
              <a:buSzPts val="2400"/>
            </a:pPr>
            <a:r>
              <a:rPr lang="fr-FR" sz="7200" dirty="0"/>
              <a:t>Retour plus rapide à la vidange normale de la vessie</a:t>
            </a:r>
            <a:endParaRPr lang="en-US" sz="7200" dirty="0"/>
          </a:p>
          <a:p>
            <a:pPr marL="228600" lvl="0" indent="-228600">
              <a:lnSpc>
                <a:spcPts val="2780"/>
              </a:lnSpc>
              <a:buSzPts val="2400"/>
            </a:pPr>
            <a:r>
              <a:rPr lang="fr-FR" sz="8400" dirty="0"/>
              <a:t>Réduction du risque de bactéries pathogènes secondaires</a:t>
            </a:r>
          </a:p>
          <a:p>
            <a:pPr lvl="1">
              <a:lnSpc>
                <a:spcPts val="2780"/>
              </a:lnSpc>
              <a:buSzPts val="2400"/>
            </a:pPr>
            <a:r>
              <a:rPr lang="fr-FR" sz="7200" dirty="0"/>
              <a:t>Bactéries résistantes et formant des cristaux</a:t>
            </a:r>
            <a:r>
              <a:rPr lang="fr-FR" sz="7200" baseline="30000" dirty="0"/>
              <a:t> 2</a:t>
            </a:r>
          </a:p>
          <a:p>
            <a:pPr marL="228600" lvl="0" indent="-228600">
              <a:lnSpc>
                <a:spcPts val="2780"/>
              </a:lnSpc>
              <a:buSzPts val="2400"/>
            </a:pPr>
            <a:r>
              <a:rPr lang="fr-FR" sz="8400" dirty="0"/>
              <a:t>Réduction du risque de sténose urétrale</a:t>
            </a:r>
          </a:p>
          <a:p>
            <a:pPr lvl="1">
              <a:lnSpc>
                <a:spcPts val="2780"/>
              </a:lnSpc>
              <a:buSzPts val="2400"/>
            </a:pPr>
            <a:r>
              <a:rPr lang="fr-FR" sz="7200" dirty="0"/>
              <a:t>10% sont causées par l'utilisation d’une sonde à demeure   </a:t>
            </a:r>
          </a:p>
          <a:p>
            <a:pPr marL="228600" lvl="0" indent="-228600">
              <a:lnSpc>
                <a:spcPts val="2780"/>
              </a:lnSpc>
              <a:buSzPts val="2400"/>
            </a:pPr>
            <a:r>
              <a:rPr lang="fr-FR" sz="8400" dirty="0"/>
              <a:t>Maintien des relations sexuelle et sociale</a:t>
            </a:r>
            <a:r>
              <a:rPr lang="fr-FR" sz="8400" baseline="30000" dirty="0"/>
              <a:t> 3</a:t>
            </a:r>
          </a:p>
          <a:p>
            <a:pPr lvl="1">
              <a:lnSpc>
                <a:spcPts val="2780"/>
              </a:lnSpc>
              <a:buSzPts val="2400"/>
            </a:pPr>
            <a:r>
              <a:rPr lang="fr-FR" sz="7200" dirty="0"/>
              <a:t>Réduction des fuites</a:t>
            </a:r>
            <a:r>
              <a:rPr lang="fr-FR" sz="7200" baseline="30000" dirty="0"/>
              <a:t> 4</a:t>
            </a:r>
            <a:endParaRPr lang="en-US" sz="7200" baseline="30000" dirty="0"/>
          </a:p>
          <a:p>
            <a:pPr marL="228600" lvl="0" indent="-76200" algn="l" rtl="0">
              <a:lnSpc>
                <a:spcPct val="90000"/>
              </a:lnSpc>
              <a:spcBef>
                <a:spcPts val="1000"/>
              </a:spcBef>
              <a:spcAft>
                <a:spcPts val="0"/>
              </a:spcAft>
              <a:buClr>
                <a:schemeClr val="dk1"/>
              </a:buClr>
              <a:buSzPts val="2400"/>
              <a:buNone/>
            </a:pPr>
            <a:endParaRPr lang="en-US" dirty="0"/>
          </a:p>
        </p:txBody>
      </p:sp>
      <p:sp>
        <p:nvSpPr>
          <p:cNvPr id="6" name="Google Shape;241;p12">
            <a:extLst>
              <a:ext uri="{FF2B5EF4-FFF2-40B4-BE49-F238E27FC236}">
                <a16:creationId xmlns:a16="http://schemas.microsoft.com/office/drawing/2014/main" id="{40F78239-B92E-420D-9760-769527843465}"/>
              </a:ext>
            </a:extLst>
          </p:cNvPr>
          <p:cNvSpPr txBox="1"/>
          <p:nvPr/>
        </p:nvSpPr>
        <p:spPr>
          <a:xfrm>
            <a:off x="359999" y="6083479"/>
            <a:ext cx="5400000" cy="707846"/>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800" b="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Hälleberg</a:t>
            </a:r>
            <a:r>
              <a:rPr kumimoji="0" lang="en-US" sz="8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Nyman et al. Faster return to normal voiding and shorter hospital stay after surgery. 2013</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US" sz="800" kern="0" dirty="0">
                <a:solidFill>
                  <a:srgbClr val="000000"/>
                </a:solidFill>
                <a:latin typeface="Calibri" panose="020F0502020204030204" pitchFamily="34" charset="0"/>
                <a:ea typeface="Calibri"/>
                <a:cs typeface="Calibri" panose="020F0502020204030204" pitchFamily="34" charset="0"/>
                <a:sym typeface="Calibri"/>
              </a:rPr>
              <a:t>N.S. Morris et al. “Which indwelling urethral catheters resist encrustation  by </a:t>
            </a:r>
            <a:r>
              <a:rPr lang="en-US" sz="800" kern="0" dirty="0" err="1">
                <a:solidFill>
                  <a:srgbClr val="000000"/>
                </a:solidFill>
                <a:latin typeface="Calibri" panose="020F0502020204030204" pitchFamily="34" charset="0"/>
                <a:ea typeface="Calibri"/>
                <a:cs typeface="Calibri" panose="020F0502020204030204" pitchFamily="34" charset="0"/>
                <a:sym typeface="Calibri"/>
              </a:rPr>
              <a:t>Porteus</a:t>
            </a:r>
            <a:r>
              <a:rPr lang="en-US" sz="800" kern="0" dirty="0">
                <a:solidFill>
                  <a:srgbClr val="000000"/>
                </a:solidFill>
                <a:latin typeface="Calibri" panose="020F0502020204030204" pitchFamily="34" charset="0"/>
                <a:ea typeface="Calibri"/>
                <a:cs typeface="Calibri" panose="020F0502020204030204" pitchFamily="34" charset="0"/>
                <a:sym typeface="Calibri"/>
              </a:rPr>
              <a:t> Mirabilis biofilms”, BJU 1997</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8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EAUN summary guidelines 2013</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US" sz="800" kern="0" dirty="0">
                <a:solidFill>
                  <a:srgbClr val="000000"/>
                </a:solidFill>
                <a:latin typeface="Calibri" panose="020F0502020204030204" pitchFamily="34" charset="0"/>
                <a:ea typeface="Calibri"/>
                <a:cs typeface="Calibri" panose="020F0502020204030204" pitchFamily="34" charset="0"/>
                <a:sym typeface="Calibri"/>
              </a:rPr>
              <a:t>Docent Jan </a:t>
            </a:r>
            <a:r>
              <a:rPr lang="en-US" sz="800" kern="0" dirty="0" err="1">
                <a:solidFill>
                  <a:srgbClr val="000000"/>
                </a:solidFill>
                <a:latin typeface="Calibri" panose="020F0502020204030204" pitchFamily="34" charset="0"/>
                <a:ea typeface="Calibri"/>
                <a:cs typeface="Calibri" panose="020F0502020204030204" pitchFamily="34" charset="0"/>
                <a:sym typeface="Calibri"/>
              </a:rPr>
              <a:t>Scønebeck</a:t>
            </a:r>
            <a:r>
              <a:rPr lang="en-US" sz="800" kern="0" dirty="0">
                <a:solidFill>
                  <a:srgbClr val="000000"/>
                </a:solidFill>
                <a:latin typeface="Calibri" panose="020F0502020204030204" pitchFamily="34" charset="0"/>
                <a:ea typeface="Calibri"/>
                <a:cs typeface="Calibri" panose="020F0502020204030204" pitchFamily="34" charset="0"/>
                <a:sym typeface="Calibri"/>
              </a:rPr>
              <a:t>, “</a:t>
            </a:r>
            <a:r>
              <a:rPr lang="en-US" sz="800" kern="0" dirty="0" err="1">
                <a:solidFill>
                  <a:srgbClr val="000000"/>
                </a:solidFill>
                <a:latin typeface="Calibri" panose="020F0502020204030204" pitchFamily="34" charset="0"/>
                <a:ea typeface="Calibri"/>
                <a:cs typeface="Calibri" panose="020F0502020204030204" pitchFamily="34" charset="0"/>
                <a:sym typeface="Calibri"/>
              </a:rPr>
              <a:t>Blåskateteren</a:t>
            </a:r>
            <a:r>
              <a:rPr lang="en-US" sz="800" kern="0" dirty="0">
                <a:solidFill>
                  <a:srgbClr val="000000"/>
                </a:solidFill>
                <a:latin typeface="Calibri" panose="020F0502020204030204" pitchFamily="34" charset="0"/>
                <a:ea typeface="Calibri"/>
                <a:cs typeface="Calibri" panose="020F0502020204030204" pitchFamily="34" charset="0"/>
                <a:sym typeface="Calibri"/>
              </a:rPr>
              <a:t> </a:t>
            </a:r>
            <a:r>
              <a:rPr lang="en-US" sz="800" kern="0" dirty="0" err="1">
                <a:solidFill>
                  <a:srgbClr val="000000"/>
                </a:solidFill>
                <a:latin typeface="Calibri" panose="020F0502020204030204" pitchFamily="34" charset="0"/>
                <a:ea typeface="Calibri"/>
                <a:cs typeface="Calibri" panose="020F0502020204030204" pitchFamily="34" charset="0"/>
                <a:sym typeface="Calibri"/>
              </a:rPr>
              <a:t>och</a:t>
            </a:r>
            <a:r>
              <a:rPr lang="en-US" sz="800" kern="0" dirty="0">
                <a:solidFill>
                  <a:srgbClr val="000000"/>
                </a:solidFill>
                <a:latin typeface="Calibri" panose="020F0502020204030204" pitchFamily="34" charset="0"/>
                <a:ea typeface="Calibri"/>
                <a:cs typeface="Calibri" panose="020F0502020204030204" pitchFamily="34" charset="0"/>
                <a:sym typeface="Calibri"/>
              </a:rPr>
              <a:t> </a:t>
            </a:r>
            <a:r>
              <a:rPr lang="en-US" sz="800" kern="0" dirty="0" err="1">
                <a:solidFill>
                  <a:srgbClr val="000000"/>
                </a:solidFill>
                <a:latin typeface="Calibri" panose="020F0502020204030204" pitchFamily="34" charset="0"/>
                <a:ea typeface="Calibri"/>
                <a:cs typeface="Calibri" panose="020F0502020204030204" pitchFamily="34" charset="0"/>
                <a:sym typeface="Calibri"/>
              </a:rPr>
              <a:t>dess</a:t>
            </a:r>
            <a:r>
              <a:rPr lang="en-US" sz="800" kern="0" dirty="0">
                <a:solidFill>
                  <a:srgbClr val="000000"/>
                </a:solidFill>
                <a:latin typeface="Calibri" panose="020F0502020204030204" pitchFamily="34" charset="0"/>
                <a:ea typeface="Calibri"/>
                <a:cs typeface="Calibri" panose="020F0502020204030204" pitchFamily="34" charset="0"/>
                <a:sym typeface="Calibri"/>
              </a:rPr>
              <a:t> </a:t>
            </a:r>
            <a:r>
              <a:rPr lang="en-US" sz="800" kern="0" dirty="0" err="1">
                <a:solidFill>
                  <a:srgbClr val="000000"/>
                </a:solidFill>
                <a:latin typeface="Calibri" panose="020F0502020204030204" pitchFamily="34" charset="0"/>
                <a:ea typeface="Calibri"/>
                <a:cs typeface="Calibri" panose="020F0502020204030204" pitchFamily="34" charset="0"/>
                <a:sym typeface="Calibri"/>
              </a:rPr>
              <a:t>bruk</a:t>
            </a:r>
            <a:r>
              <a:rPr lang="en-US" sz="800" kern="0" dirty="0">
                <a:solidFill>
                  <a:srgbClr val="000000"/>
                </a:solidFill>
                <a:latin typeface="Calibri" panose="020F0502020204030204" pitchFamily="34" charset="0"/>
                <a:ea typeface="Calibri"/>
                <a:cs typeface="Calibri" panose="020F0502020204030204" pitchFamily="34" charset="0"/>
                <a:sym typeface="Calibri"/>
              </a:rPr>
              <a:t>”. 1997</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8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Dixon et al. 20</a:t>
            </a:r>
            <a:r>
              <a:rPr lang="en-US" sz="800" kern="0" dirty="0">
                <a:solidFill>
                  <a:srgbClr val="000000"/>
                </a:solidFill>
                <a:latin typeface="Calibri" panose="020F0502020204030204" pitchFamily="34" charset="0"/>
                <a:ea typeface="Calibri"/>
                <a:cs typeface="Calibri" panose="020F0502020204030204" pitchFamily="34" charset="0"/>
                <a:sym typeface="Calibri"/>
              </a:rPr>
              <a:t>10</a:t>
            </a:r>
            <a:endParaRPr kumimoji="0" lang="en-US" sz="8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5854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881742" y="788879"/>
            <a:ext cx="10405056" cy="1097704"/>
          </a:xfrm>
          <a:prstGeom prst="rect">
            <a:avLst/>
          </a:prstGeom>
          <a:noFill/>
          <a:ln>
            <a:noFill/>
          </a:ln>
        </p:spPr>
        <p:txBody>
          <a:bodyPr spcFirstLastPara="1" wrap="square" lIns="91425" tIns="45700" rIns="91425" bIns="45700" anchor="ctr" anchorCtr="0">
            <a:normAutofit/>
          </a:bodyPr>
          <a:lstStyle/>
          <a:p>
            <a:pPr lvl="0">
              <a:buSzPts val="3500"/>
            </a:pPr>
            <a:r>
              <a:rPr lang="en-US" dirty="0" err="1"/>
              <a:t>Bénéfices</a:t>
            </a:r>
            <a:r>
              <a:rPr lang="en-US" dirty="0"/>
              <a:t> du SIP</a:t>
            </a:r>
          </a:p>
        </p:txBody>
      </p:sp>
      <p:sp>
        <p:nvSpPr>
          <p:cNvPr id="2" name="Rectangle 1">
            <a:extLst>
              <a:ext uri="{FF2B5EF4-FFF2-40B4-BE49-F238E27FC236}">
                <a16:creationId xmlns:a16="http://schemas.microsoft.com/office/drawing/2014/main" id="{92DDEC3B-FE02-4925-B2A0-9F9FFD5E7A65}"/>
              </a:ext>
            </a:extLst>
          </p:cNvPr>
          <p:cNvSpPr/>
          <p:nvPr/>
        </p:nvSpPr>
        <p:spPr>
          <a:xfrm>
            <a:off x="360000" y="6444000"/>
            <a:ext cx="4569493" cy="461665"/>
          </a:xfrm>
          <a:prstGeom prst="rect">
            <a:avLst/>
          </a:prstGeom>
          <a:noFill/>
        </p:spPr>
        <p:txBody>
          <a:bodyPr wrap="square" anchor="b">
            <a:spAutoFit/>
          </a:bodyPr>
          <a:lstStyle/>
          <a:p>
            <a:pPr lvl="0">
              <a:buClr>
                <a:srgbClr val="000000"/>
              </a:buClr>
              <a:defRPr/>
            </a:pPr>
            <a:r>
              <a:rPr lang="en-US" sz="800" kern="0" dirty="0">
                <a:solidFill>
                  <a:srgbClr val="000000"/>
                </a:solidFill>
                <a:latin typeface="Calibri" panose="020F0502020204030204" pitchFamily="34" charset="0"/>
                <a:cs typeface="Calibri" panose="020F0502020204030204" pitchFamily="34" charset="0"/>
                <a:sym typeface="Arial"/>
              </a:rPr>
              <a:t>1. Shaw C et al. J Adv </a:t>
            </a:r>
            <a:r>
              <a:rPr lang="en-US" sz="800" kern="0" dirty="0" err="1">
                <a:solidFill>
                  <a:srgbClr val="000000"/>
                </a:solidFill>
                <a:latin typeface="Calibri" panose="020F0502020204030204" pitchFamily="34" charset="0"/>
                <a:cs typeface="Calibri" panose="020F0502020204030204" pitchFamily="34" charset="0"/>
                <a:sym typeface="Arial"/>
              </a:rPr>
              <a:t>Nurs</a:t>
            </a:r>
            <a:r>
              <a:rPr lang="en-US" sz="800" kern="0" dirty="0">
                <a:solidFill>
                  <a:srgbClr val="000000"/>
                </a:solidFill>
                <a:latin typeface="Calibri" panose="020F0502020204030204" pitchFamily="34" charset="0"/>
                <a:cs typeface="Calibri" panose="020F0502020204030204" pitchFamily="34" charset="0"/>
                <a:sym typeface="Arial"/>
              </a:rPr>
              <a:t>. 2008;61:641–50.</a:t>
            </a:r>
          </a:p>
          <a:p>
            <a:pPr lvl="0">
              <a:buClr>
                <a:srgbClr val="000000"/>
              </a:buClr>
              <a:defRPr/>
            </a:pPr>
            <a:r>
              <a:rPr lang="en-US" sz="800" kern="0" dirty="0">
                <a:solidFill>
                  <a:srgbClr val="000000"/>
                </a:solidFill>
                <a:latin typeface="Calibri" panose="020F0502020204030204" pitchFamily="34" charset="0"/>
                <a:cs typeface="Calibri" panose="020F0502020204030204" pitchFamily="34" charset="0"/>
                <a:sym typeface="Arial"/>
              </a:rPr>
              <a:t>2. </a:t>
            </a:r>
            <a:r>
              <a:rPr lang="en-US" sz="800" kern="0" dirty="0">
                <a:solidFill>
                  <a:srgbClr val="000000"/>
                </a:solidFill>
                <a:latin typeface="Calibri" panose="020F0502020204030204" pitchFamily="34" charset="0"/>
                <a:cs typeface="Calibri" panose="020F0502020204030204" pitchFamily="34" charset="0"/>
              </a:rPr>
              <a:t>Karlsson AK et al.   J Urol. Jul 2008;180(1):187-91. </a:t>
            </a:r>
            <a:endParaRPr lang="en-US" sz="800" kern="0" dirty="0">
              <a:solidFill>
                <a:srgbClr val="000000"/>
              </a:solidFill>
              <a:latin typeface="Calibri" panose="020F0502020204030204" pitchFamily="34" charset="0"/>
              <a:cs typeface="Calibri" panose="020F0502020204030204" pitchFamily="34" charset="0"/>
              <a:sym typeface="Arial"/>
            </a:endParaRPr>
          </a:p>
          <a:p>
            <a:pPr lvl="0">
              <a:buClr>
                <a:srgbClr val="000000"/>
              </a:buClr>
              <a:defRPr/>
            </a:pPr>
            <a:endParaRPr kumimoji="0" lang="en-US" sz="800" b="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 name="Platshållare för text 3">
            <a:extLst>
              <a:ext uri="{FF2B5EF4-FFF2-40B4-BE49-F238E27FC236}">
                <a16:creationId xmlns:a16="http://schemas.microsoft.com/office/drawing/2014/main" id="{83B0E6A3-5936-514D-ACD2-6BE0BB642FC4}"/>
              </a:ext>
            </a:extLst>
          </p:cNvPr>
          <p:cNvSpPr>
            <a:spLocks noGrp="1"/>
          </p:cNvSpPr>
          <p:nvPr>
            <p:ph type="body" idx="1"/>
          </p:nvPr>
        </p:nvSpPr>
        <p:spPr>
          <a:xfrm>
            <a:off x="838200" y="2105001"/>
            <a:ext cx="10220326" cy="3700714"/>
          </a:xfrm>
        </p:spPr>
        <p:txBody>
          <a:bodyPr numCol="2">
            <a:noAutofit/>
          </a:bodyPr>
          <a:lstStyle/>
          <a:p>
            <a:pPr marL="114300" indent="0">
              <a:spcBef>
                <a:spcPts val="700"/>
              </a:spcBef>
              <a:buNone/>
            </a:pPr>
            <a:r>
              <a:rPr lang="en-US" b="1" dirty="0" err="1"/>
              <a:t>Réduction</a:t>
            </a:r>
            <a:r>
              <a:rPr lang="en-US" b="1" dirty="0"/>
              <a:t> :</a:t>
            </a:r>
          </a:p>
          <a:p>
            <a:pPr>
              <a:lnSpc>
                <a:spcPct val="100000"/>
              </a:lnSpc>
              <a:spcBef>
                <a:spcPts val="700"/>
              </a:spcBef>
            </a:pPr>
            <a:r>
              <a:rPr lang="en-US" dirty="0" err="1"/>
              <a:t>Fuite</a:t>
            </a:r>
            <a:r>
              <a:rPr lang="en-US" dirty="0"/>
              <a:t> </a:t>
            </a:r>
            <a:r>
              <a:rPr lang="en-US" dirty="0" err="1"/>
              <a:t>urinaire</a:t>
            </a:r>
            <a:r>
              <a:rPr lang="en-US" dirty="0"/>
              <a:t> </a:t>
            </a:r>
            <a:r>
              <a:rPr lang="en-US" sz="2000" baseline="30000" dirty="0"/>
              <a:t>1</a:t>
            </a:r>
            <a:endParaRPr lang="en-US" sz="2000" dirty="0"/>
          </a:p>
          <a:p>
            <a:pPr>
              <a:lnSpc>
                <a:spcPct val="100000"/>
              </a:lnSpc>
              <a:spcBef>
                <a:spcPts val="700"/>
              </a:spcBef>
            </a:pPr>
            <a:r>
              <a:rPr lang="en-US" dirty="0" err="1"/>
              <a:t>Urgenturie</a:t>
            </a:r>
            <a:r>
              <a:rPr lang="en-US" dirty="0"/>
              <a:t> </a:t>
            </a:r>
            <a:r>
              <a:rPr lang="en-US" sz="2000" baseline="30000" dirty="0"/>
              <a:t>1</a:t>
            </a:r>
            <a:endParaRPr lang="en-US" sz="2000" dirty="0"/>
          </a:p>
          <a:p>
            <a:pPr>
              <a:lnSpc>
                <a:spcPct val="100000"/>
              </a:lnSpc>
              <a:spcBef>
                <a:spcPts val="700"/>
              </a:spcBef>
            </a:pPr>
            <a:r>
              <a:rPr lang="en-US" dirty="0" err="1"/>
              <a:t>Nycturie</a:t>
            </a:r>
            <a:r>
              <a:rPr lang="en-US" dirty="0"/>
              <a:t> </a:t>
            </a:r>
            <a:r>
              <a:rPr lang="en-US" sz="2000" baseline="30000" dirty="0"/>
              <a:t>1</a:t>
            </a:r>
            <a:endParaRPr lang="en-US" sz="2000" dirty="0"/>
          </a:p>
          <a:p>
            <a:pPr>
              <a:lnSpc>
                <a:spcPct val="100000"/>
              </a:lnSpc>
              <a:spcBef>
                <a:spcPts val="700"/>
              </a:spcBef>
            </a:pPr>
            <a:r>
              <a:rPr lang="en-US" dirty="0"/>
              <a:t>Infection </a:t>
            </a:r>
            <a:r>
              <a:rPr lang="en-US" dirty="0" err="1"/>
              <a:t>urinaire</a:t>
            </a:r>
            <a:r>
              <a:rPr lang="en-US" dirty="0"/>
              <a:t> (IU) et </a:t>
            </a:r>
            <a:r>
              <a:rPr lang="en-US" dirty="0" err="1"/>
              <a:t>bactérie</a:t>
            </a:r>
            <a:r>
              <a:rPr lang="en-US" dirty="0"/>
              <a:t> </a:t>
            </a:r>
            <a:r>
              <a:rPr lang="en-US" dirty="0" err="1"/>
              <a:t>résistante</a:t>
            </a:r>
            <a:endParaRPr lang="en-US" dirty="0"/>
          </a:p>
          <a:p>
            <a:pPr>
              <a:lnSpc>
                <a:spcPct val="100000"/>
              </a:lnSpc>
              <a:spcBef>
                <a:spcPts val="700"/>
              </a:spcBef>
            </a:pPr>
            <a:r>
              <a:rPr lang="en-US" dirty="0" err="1"/>
              <a:t>Atteinte</a:t>
            </a:r>
            <a:r>
              <a:rPr lang="en-US" dirty="0"/>
              <a:t> des reins </a:t>
            </a:r>
            <a:r>
              <a:rPr lang="en-US" sz="2000" baseline="30000" dirty="0"/>
              <a:t>2</a:t>
            </a:r>
            <a:endParaRPr lang="en-US" sz="2000" dirty="0"/>
          </a:p>
          <a:p>
            <a:pPr marL="114300" indent="0">
              <a:spcBef>
                <a:spcPts val="700"/>
              </a:spcBef>
              <a:buNone/>
            </a:pPr>
            <a:endParaRPr lang="en-US" dirty="0"/>
          </a:p>
          <a:p>
            <a:pPr marL="114300" indent="0">
              <a:spcBef>
                <a:spcPts val="700"/>
              </a:spcBef>
              <a:buNone/>
            </a:pPr>
            <a:r>
              <a:rPr lang="en-US" b="1" dirty="0" err="1"/>
              <a:t>Amélioration</a:t>
            </a:r>
            <a:r>
              <a:rPr lang="en-US" b="1" dirty="0"/>
              <a:t> :</a:t>
            </a:r>
          </a:p>
          <a:p>
            <a:pPr>
              <a:lnSpc>
                <a:spcPct val="100000"/>
              </a:lnSpc>
              <a:spcBef>
                <a:spcPts val="700"/>
              </a:spcBef>
            </a:pPr>
            <a:r>
              <a:rPr lang="en-US" dirty="0" err="1"/>
              <a:t>Indépandence</a:t>
            </a:r>
            <a:endParaRPr lang="en-US" dirty="0"/>
          </a:p>
          <a:p>
            <a:pPr>
              <a:lnSpc>
                <a:spcPct val="100000"/>
              </a:lnSpc>
              <a:spcBef>
                <a:spcPts val="700"/>
              </a:spcBef>
            </a:pPr>
            <a:r>
              <a:rPr lang="en-US" dirty="0" err="1"/>
              <a:t>Qualité</a:t>
            </a:r>
            <a:r>
              <a:rPr lang="en-US" dirty="0"/>
              <a:t> de vie </a:t>
            </a:r>
            <a:r>
              <a:rPr lang="en-US" sz="2000" baseline="30000" dirty="0"/>
              <a:t>1</a:t>
            </a:r>
            <a:endParaRPr lang="en-US" sz="2000" dirty="0"/>
          </a:p>
          <a:p>
            <a:pPr>
              <a:lnSpc>
                <a:spcPct val="100000"/>
              </a:lnSpc>
              <a:spcBef>
                <a:spcPts val="700"/>
              </a:spcBef>
            </a:pPr>
            <a:r>
              <a:rPr lang="en-US" dirty="0" err="1"/>
              <a:t>Sexualité</a:t>
            </a:r>
            <a:endParaRPr lang="en-US" dirty="0"/>
          </a:p>
          <a:p>
            <a:pPr>
              <a:spcBef>
                <a:spcPts val="700"/>
              </a:spcBef>
            </a:pPr>
            <a:endParaRPr lang="en-US" dirty="0"/>
          </a:p>
        </p:txBody>
      </p:sp>
    </p:spTree>
    <p:extLst>
      <p:ext uri="{BB962C8B-B14F-4D97-AF65-F5344CB8AC3E}">
        <p14:creationId xmlns:p14="http://schemas.microsoft.com/office/powerpoint/2010/main" val="225867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838200" y="720845"/>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a:t>Le SIP </a:t>
            </a:r>
            <a:r>
              <a:rPr lang="en-US" dirty="0" err="1"/>
              <a:t>est</a:t>
            </a:r>
            <a:r>
              <a:rPr lang="en-US" dirty="0"/>
              <a:t> </a:t>
            </a:r>
            <a:r>
              <a:rPr lang="en-US" dirty="0" err="1"/>
              <a:t>une</a:t>
            </a:r>
            <a:r>
              <a:rPr lang="en-US" dirty="0"/>
              <a:t> </a:t>
            </a:r>
            <a:r>
              <a:rPr lang="en-US" dirty="0" err="1"/>
              <a:t>méthode</a:t>
            </a:r>
            <a:r>
              <a:rPr lang="en-US" dirty="0"/>
              <a:t> :</a:t>
            </a:r>
            <a:endParaRPr lang="en-US" sz="1000" dirty="0"/>
          </a:p>
        </p:txBody>
      </p:sp>
      <p:sp>
        <p:nvSpPr>
          <p:cNvPr id="185" name="Google Shape;185;p6"/>
          <p:cNvSpPr txBox="1">
            <a:spLocks noGrp="1"/>
          </p:cNvSpPr>
          <p:nvPr>
            <p:ph type="body" idx="1"/>
          </p:nvPr>
        </p:nvSpPr>
        <p:spPr>
          <a:xfrm>
            <a:off x="838200" y="2233632"/>
            <a:ext cx="8520113" cy="3383397"/>
          </a:xfrm>
          <a:prstGeom prst="rect">
            <a:avLst/>
          </a:prstGeom>
          <a:noFill/>
          <a:ln>
            <a:noFill/>
          </a:ln>
        </p:spPr>
        <p:txBody>
          <a:bodyPr spcFirstLastPara="1" wrap="square" lIns="91425" tIns="45700" rIns="91425" bIns="45700" anchor="t" anchorCtr="0">
            <a:normAutofit/>
          </a:bodyPr>
          <a:lstStyle/>
          <a:p>
            <a:pPr marL="342900">
              <a:lnSpc>
                <a:spcPts val="2780"/>
              </a:lnSpc>
              <a:spcBef>
                <a:spcPts val="1400"/>
              </a:spcBef>
              <a:buSzPts val="2400"/>
            </a:pPr>
            <a:r>
              <a:rPr lang="fr-FR" dirty="0"/>
              <a:t>De vidange sûre et efficace de la vessie</a:t>
            </a:r>
          </a:p>
          <a:p>
            <a:pPr marL="342900">
              <a:lnSpc>
                <a:spcPts val="2780"/>
              </a:lnSpc>
              <a:spcBef>
                <a:spcPts val="1400"/>
              </a:spcBef>
              <a:buSzPts val="2400"/>
            </a:pPr>
            <a:r>
              <a:rPr lang="fr-FR" dirty="0"/>
              <a:t>De vidange récurrente de la vessie avec une sonde urinaire</a:t>
            </a:r>
          </a:p>
          <a:p>
            <a:pPr marL="342900">
              <a:lnSpc>
                <a:spcPts val="2780"/>
              </a:lnSpc>
              <a:spcBef>
                <a:spcPts val="1400"/>
              </a:spcBef>
              <a:buSzPts val="2400"/>
            </a:pPr>
            <a:r>
              <a:rPr lang="fr-FR" dirty="0"/>
              <a:t>De sondage utilisant une technique propre, réalisé par le patient lui-même/la personne qui s'en occupe.</a:t>
            </a:r>
            <a:endParaRPr lang="en-US" dirty="0"/>
          </a:p>
          <a:p>
            <a:pPr marL="50800" lvl="0" indent="0" algn="l" rtl="0">
              <a:lnSpc>
                <a:spcPts val="2780"/>
              </a:lnSpc>
              <a:spcBef>
                <a:spcPts val="1400"/>
              </a:spcBef>
              <a:spcAft>
                <a:spcPts val="0"/>
              </a:spcAft>
              <a:buClr>
                <a:schemeClr val="dk1"/>
              </a:buClr>
              <a:buSzPts val="800"/>
              <a:buNone/>
            </a:pPr>
            <a:endParaRPr lang="en-US" sz="800" dirty="0"/>
          </a:p>
        </p:txBody>
      </p:sp>
      <p:sp>
        <p:nvSpPr>
          <p:cNvPr id="186" name="Google Shape;186;p6"/>
          <p:cNvSpPr/>
          <p:nvPr/>
        </p:nvSpPr>
        <p:spPr>
          <a:xfrm>
            <a:off x="360000" y="6444603"/>
            <a:ext cx="6096000" cy="338514"/>
          </a:xfrm>
          <a:prstGeom prst="rect">
            <a:avLst/>
          </a:prstGeom>
          <a:noFill/>
          <a:ln>
            <a:noFill/>
          </a:ln>
        </p:spPr>
        <p:txBody>
          <a:bodyPr spcFirstLastPara="1" wrap="square" lIns="91425" tIns="45700" rIns="91425" bIns="4570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dirty="0" err="1">
                <a:ln>
                  <a:noFill/>
                </a:ln>
                <a:solidFill>
                  <a:srgbClr val="000000"/>
                </a:solidFill>
                <a:effectLst/>
                <a:uLnTx/>
                <a:uFillTx/>
                <a:latin typeface="Calibri"/>
                <a:ea typeface="Calibri"/>
                <a:cs typeface="Calibri"/>
                <a:sym typeface="Calibri"/>
              </a:rPr>
              <a:t>Lapides</a:t>
            </a:r>
            <a:r>
              <a:rPr kumimoji="0" lang="en-US" sz="800" b="0" u="none" strike="noStrike" kern="0" cap="none" spc="0" normalizeH="0" baseline="0" dirty="0">
                <a:ln>
                  <a:noFill/>
                </a:ln>
                <a:solidFill>
                  <a:srgbClr val="000000"/>
                </a:solidFill>
                <a:effectLst/>
                <a:uLnTx/>
                <a:uFillTx/>
                <a:latin typeface="Calibri"/>
                <a:ea typeface="Calibri"/>
                <a:cs typeface="Calibri"/>
                <a:sym typeface="Calibri"/>
              </a:rPr>
              <a:t>, Diokno, Silber and Lowe, 1972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dirty="0">
                <a:ln>
                  <a:noFill/>
                </a:ln>
                <a:solidFill>
                  <a:srgbClr val="000000"/>
                </a:solidFill>
                <a:effectLst/>
                <a:uLnTx/>
                <a:uFillTx/>
                <a:latin typeface="Calibri"/>
                <a:ea typeface="Calibri"/>
                <a:cs typeface="Calibri"/>
                <a:sym typeface="Calibri"/>
              </a:rPr>
              <a:t>EAUN summary guidelines, 2013</a:t>
            </a:r>
            <a:endParaRPr kumimoji="0" lang="en-US" sz="800" b="0" u="none" strike="noStrike" kern="0" cap="none" spc="0" normalizeH="0" baseline="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0235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p:txBody>
          <a:bodyPr/>
          <a:lstStyle/>
          <a:p>
            <a:r>
              <a:rPr lang="fr-FR" dirty="0"/>
              <a:t>Affections neurologiques pouvant nécessiter le SIP</a:t>
            </a:r>
            <a:endParaRPr lang="en-US" dirty="0"/>
          </a:p>
        </p:txBody>
      </p:sp>
      <p:sp>
        <p:nvSpPr>
          <p:cNvPr id="4" name="Platshållare för text 3">
            <a:extLst>
              <a:ext uri="{FF2B5EF4-FFF2-40B4-BE49-F238E27FC236}">
                <a16:creationId xmlns:a16="http://schemas.microsoft.com/office/drawing/2014/main" id="{8EC4214C-EE98-9C4A-97BE-BC9A4DF480C6}"/>
              </a:ext>
            </a:extLst>
          </p:cNvPr>
          <p:cNvSpPr>
            <a:spLocks noGrp="1"/>
          </p:cNvSpPr>
          <p:nvPr>
            <p:ph type="body" idx="1"/>
          </p:nvPr>
        </p:nvSpPr>
        <p:spPr/>
        <p:txBody>
          <a:bodyPr>
            <a:normAutofit/>
          </a:bodyPr>
          <a:lstStyle/>
          <a:p>
            <a:r>
              <a:rPr lang="en-US" dirty="0"/>
              <a:t>SEP (</a:t>
            </a:r>
            <a:r>
              <a:rPr lang="en-US" dirty="0" err="1"/>
              <a:t>sclérose</a:t>
            </a:r>
            <a:r>
              <a:rPr lang="en-US" dirty="0"/>
              <a:t> </a:t>
            </a:r>
            <a:r>
              <a:rPr lang="en-US" dirty="0" err="1"/>
              <a:t>en</a:t>
            </a:r>
            <a:r>
              <a:rPr lang="en-US" dirty="0"/>
              <a:t> plaques)</a:t>
            </a:r>
          </a:p>
          <a:p>
            <a:r>
              <a:rPr lang="en-US" dirty="0" err="1"/>
              <a:t>Lésion</a:t>
            </a:r>
            <a:r>
              <a:rPr lang="en-US" dirty="0"/>
              <a:t> </a:t>
            </a:r>
            <a:r>
              <a:rPr lang="en-US" dirty="0" err="1"/>
              <a:t>médullaire</a:t>
            </a:r>
            <a:endParaRPr lang="en-US" dirty="0"/>
          </a:p>
          <a:p>
            <a:r>
              <a:rPr lang="en-US" dirty="0"/>
              <a:t>Spina bifida</a:t>
            </a:r>
          </a:p>
          <a:p>
            <a:r>
              <a:rPr lang="en-US" dirty="0" err="1"/>
              <a:t>Maladie</a:t>
            </a:r>
            <a:r>
              <a:rPr lang="en-US" dirty="0"/>
              <a:t> de Parkinson</a:t>
            </a:r>
          </a:p>
          <a:p>
            <a:r>
              <a:rPr lang="en-US" dirty="0" err="1"/>
              <a:t>Neuropathie</a:t>
            </a:r>
            <a:r>
              <a:rPr lang="en-US" dirty="0"/>
              <a:t> </a:t>
            </a:r>
            <a:r>
              <a:rPr lang="en-US" dirty="0" err="1"/>
              <a:t>diabétique</a:t>
            </a:r>
            <a:r>
              <a:rPr lang="en-US" dirty="0"/>
              <a:t> </a:t>
            </a:r>
            <a:br>
              <a:rPr lang="en-US" dirty="0"/>
            </a:br>
            <a:r>
              <a:rPr lang="en-US" dirty="0" err="1"/>
              <a:t>affectant</a:t>
            </a:r>
            <a:r>
              <a:rPr lang="en-US" dirty="0"/>
              <a:t> la </a:t>
            </a:r>
            <a:r>
              <a:rPr lang="en-US" dirty="0" err="1"/>
              <a:t>vessie</a:t>
            </a:r>
            <a:endParaRPr lang="en-US" dirty="0"/>
          </a:p>
        </p:txBody>
      </p:sp>
      <p:pic>
        <p:nvPicPr>
          <p:cNvPr id="2" name="Graphic 1">
            <a:extLst>
              <a:ext uri="{FF2B5EF4-FFF2-40B4-BE49-F238E27FC236}">
                <a16:creationId xmlns:a16="http://schemas.microsoft.com/office/drawing/2014/main" id="{F943EB08-D293-43C9-86EC-0DCE90A69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3745" y="2139304"/>
            <a:ext cx="1361250" cy="4154159"/>
          </a:xfrm>
          <a:prstGeom prst="rect">
            <a:avLst/>
          </a:prstGeom>
        </p:spPr>
      </p:pic>
      <p:sp>
        <p:nvSpPr>
          <p:cNvPr id="5" name="Rectangle 4">
            <a:extLst>
              <a:ext uri="{FF2B5EF4-FFF2-40B4-BE49-F238E27FC236}">
                <a16:creationId xmlns:a16="http://schemas.microsoft.com/office/drawing/2014/main" id="{6A5C955C-C37A-493E-93C0-747F5EECCCC3}"/>
              </a:ext>
            </a:extLst>
          </p:cNvPr>
          <p:cNvSpPr/>
          <p:nvPr/>
        </p:nvSpPr>
        <p:spPr>
          <a:xfrm>
            <a:off x="6957380" y="1869537"/>
            <a:ext cx="558166" cy="215444"/>
          </a:xfrm>
          <a:prstGeom prst="rect">
            <a:avLst/>
          </a:prstGeom>
        </p:spPr>
        <p:txBody>
          <a:bodyPr wrap="none">
            <a:spAutoFit/>
          </a:bodyPr>
          <a:lstStyle/>
          <a:p>
            <a:r>
              <a:rPr lang="en-US" sz="800" dirty="0" err="1">
                <a:solidFill>
                  <a:srgbClr val="000000"/>
                </a:solidFill>
                <a:latin typeface="Roboto"/>
              </a:rPr>
              <a:t>Cerveau</a:t>
            </a:r>
            <a:endParaRPr lang="en-US" sz="800" dirty="0">
              <a:solidFill>
                <a:srgbClr val="000000"/>
              </a:solidFill>
              <a:latin typeface="Roboto"/>
            </a:endParaRPr>
          </a:p>
        </p:txBody>
      </p:sp>
      <p:sp>
        <p:nvSpPr>
          <p:cNvPr id="7" name="Rectangle 6">
            <a:extLst>
              <a:ext uri="{FF2B5EF4-FFF2-40B4-BE49-F238E27FC236}">
                <a16:creationId xmlns:a16="http://schemas.microsoft.com/office/drawing/2014/main" id="{ED883E58-AF90-4CC0-BFF9-4666FF993827}"/>
              </a:ext>
            </a:extLst>
          </p:cNvPr>
          <p:cNvSpPr/>
          <p:nvPr/>
        </p:nvSpPr>
        <p:spPr>
          <a:xfrm>
            <a:off x="8720461" y="2256334"/>
            <a:ext cx="1802096" cy="215444"/>
          </a:xfrm>
          <a:prstGeom prst="rect">
            <a:avLst/>
          </a:prstGeom>
        </p:spPr>
        <p:txBody>
          <a:bodyPr wrap="none">
            <a:spAutoFit/>
          </a:bodyPr>
          <a:lstStyle/>
          <a:p>
            <a:r>
              <a:rPr lang="en-US" sz="800" dirty="0">
                <a:solidFill>
                  <a:srgbClr val="000000"/>
                </a:solidFill>
                <a:latin typeface="Roboto"/>
              </a:rPr>
              <a:t>Centre </a:t>
            </a:r>
            <a:r>
              <a:rPr lang="en-US" sz="800" dirty="0" err="1">
                <a:solidFill>
                  <a:srgbClr val="000000"/>
                </a:solidFill>
                <a:latin typeface="Roboto"/>
              </a:rPr>
              <a:t>mictionnel</a:t>
            </a:r>
            <a:r>
              <a:rPr lang="en-US" sz="800" dirty="0">
                <a:solidFill>
                  <a:srgbClr val="000000"/>
                </a:solidFill>
                <a:latin typeface="Roboto"/>
              </a:rPr>
              <a:t> </a:t>
            </a:r>
            <a:r>
              <a:rPr lang="en-US" sz="800" dirty="0" err="1">
                <a:solidFill>
                  <a:srgbClr val="000000"/>
                </a:solidFill>
                <a:latin typeface="Roboto"/>
              </a:rPr>
              <a:t>primaire</a:t>
            </a:r>
            <a:r>
              <a:rPr lang="en-US" sz="800" dirty="0">
                <a:solidFill>
                  <a:srgbClr val="000000"/>
                </a:solidFill>
                <a:latin typeface="Roboto"/>
              </a:rPr>
              <a:t> du Pont </a:t>
            </a:r>
            <a:endParaRPr lang="en-US" sz="800" dirty="0"/>
          </a:p>
        </p:txBody>
      </p:sp>
      <p:sp>
        <p:nvSpPr>
          <p:cNvPr id="11" name="Rectangle 10">
            <a:extLst>
              <a:ext uri="{FF2B5EF4-FFF2-40B4-BE49-F238E27FC236}">
                <a16:creationId xmlns:a16="http://schemas.microsoft.com/office/drawing/2014/main" id="{8F968491-4E23-4042-AB77-6042F1421F84}"/>
              </a:ext>
            </a:extLst>
          </p:cNvPr>
          <p:cNvSpPr/>
          <p:nvPr/>
        </p:nvSpPr>
        <p:spPr>
          <a:xfrm>
            <a:off x="6656259" y="2838458"/>
            <a:ext cx="1117614" cy="215444"/>
          </a:xfrm>
          <a:prstGeom prst="rect">
            <a:avLst/>
          </a:prstGeom>
        </p:spPr>
        <p:txBody>
          <a:bodyPr wrap="none">
            <a:spAutoFit/>
          </a:bodyPr>
          <a:lstStyle/>
          <a:p>
            <a:r>
              <a:rPr lang="en-US" sz="800" dirty="0" err="1">
                <a:solidFill>
                  <a:srgbClr val="000000"/>
                </a:solidFill>
                <a:latin typeface="Roboto"/>
              </a:rPr>
              <a:t>Vertèbres</a:t>
            </a:r>
            <a:r>
              <a:rPr lang="en-US" sz="800" dirty="0">
                <a:solidFill>
                  <a:srgbClr val="000000"/>
                </a:solidFill>
                <a:latin typeface="Roboto"/>
              </a:rPr>
              <a:t> </a:t>
            </a:r>
            <a:r>
              <a:rPr lang="en-US" sz="800" dirty="0" err="1">
                <a:solidFill>
                  <a:srgbClr val="000000"/>
                </a:solidFill>
                <a:latin typeface="Roboto"/>
              </a:rPr>
              <a:t>cervicales</a:t>
            </a:r>
            <a:endParaRPr lang="en-US" sz="800" dirty="0">
              <a:solidFill>
                <a:srgbClr val="000000"/>
              </a:solidFill>
              <a:latin typeface="Roboto"/>
            </a:endParaRPr>
          </a:p>
        </p:txBody>
      </p:sp>
      <p:sp>
        <p:nvSpPr>
          <p:cNvPr id="12" name="Rectangle 11">
            <a:extLst>
              <a:ext uri="{FF2B5EF4-FFF2-40B4-BE49-F238E27FC236}">
                <a16:creationId xmlns:a16="http://schemas.microsoft.com/office/drawing/2014/main" id="{A7D7923E-E96F-48C8-ABDA-BE77E267B247}"/>
              </a:ext>
            </a:extLst>
          </p:cNvPr>
          <p:cNvSpPr/>
          <p:nvPr/>
        </p:nvSpPr>
        <p:spPr>
          <a:xfrm>
            <a:off x="6460315" y="3395781"/>
            <a:ext cx="1196161" cy="215444"/>
          </a:xfrm>
          <a:prstGeom prst="rect">
            <a:avLst/>
          </a:prstGeom>
        </p:spPr>
        <p:txBody>
          <a:bodyPr wrap="none">
            <a:spAutoFit/>
          </a:bodyPr>
          <a:lstStyle/>
          <a:p>
            <a:r>
              <a:rPr lang="en-US" sz="800" dirty="0" err="1">
                <a:solidFill>
                  <a:srgbClr val="000000"/>
                </a:solidFill>
                <a:latin typeface="Roboto"/>
              </a:rPr>
              <a:t>Vertèbres</a:t>
            </a:r>
            <a:r>
              <a:rPr lang="en-US" sz="800" dirty="0">
                <a:solidFill>
                  <a:srgbClr val="000000"/>
                </a:solidFill>
                <a:latin typeface="Roboto"/>
              </a:rPr>
              <a:t> </a:t>
            </a:r>
            <a:r>
              <a:rPr lang="en-US" sz="800" dirty="0" err="1">
                <a:solidFill>
                  <a:srgbClr val="000000"/>
                </a:solidFill>
                <a:latin typeface="Roboto"/>
              </a:rPr>
              <a:t>thoraciques</a:t>
            </a:r>
            <a:endParaRPr lang="en-US" sz="800" dirty="0">
              <a:solidFill>
                <a:srgbClr val="000000"/>
              </a:solidFill>
              <a:latin typeface="Roboto"/>
            </a:endParaRPr>
          </a:p>
        </p:txBody>
      </p:sp>
      <p:sp>
        <p:nvSpPr>
          <p:cNvPr id="13" name="Rectangle 12">
            <a:extLst>
              <a:ext uri="{FF2B5EF4-FFF2-40B4-BE49-F238E27FC236}">
                <a16:creationId xmlns:a16="http://schemas.microsoft.com/office/drawing/2014/main" id="{39E260D7-C8F5-4A42-9115-F393FEEEA9E7}"/>
              </a:ext>
            </a:extLst>
          </p:cNvPr>
          <p:cNvSpPr/>
          <p:nvPr/>
        </p:nvSpPr>
        <p:spPr>
          <a:xfrm>
            <a:off x="6656259" y="3876393"/>
            <a:ext cx="883575" cy="215444"/>
          </a:xfrm>
          <a:prstGeom prst="rect">
            <a:avLst/>
          </a:prstGeom>
        </p:spPr>
        <p:txBody>
          <a:bodyPr wrap="none">
            <a:spAutoFit/>
          </a:bodyPr>
          <a:lstStyle/>
          <a:p>
            <a:r>
              <a:rPr lang="en-US" sz="800" dirty="0" err="1">
                <a:solidFill>
                  <a:srgbClr val="000000"/>
                </a:solidFill>
                <a:latin typeface="Roboto"/>
              </a:rPr>
              <a:t>Moelle</a:t>
            </a:r>
            <a:r>
              <a:rPr lang="en-US" sz="800" dirty="0">
                <a:solidFill>
                  <a:srgbClr val="000000"/>
                </a:solidFill>
                <a:latin typeface="Roboto"/>
              </a:rPr>
              <a:t> </a:t>
            </a:r>
            <a:r>
              <a:rPr lang="en-US" sz="800" dirty="0" err="1">
                <a:solidFill>
                  <a:srgbClr val="000000"/>
                </a:solidFill>
                <a:latin typeface="Roboto"/>
              </a:rPr>
              <a:t>épinière</a:t>
            </a:r>
            <a:endParaRPr lang="en-US" sz="800" dirty="0">
              <a:solidFill>
                <a:srgbClr val="000000"/>
              </a:solidFill>
              <a:latin typeface="Roboto"/>
            </a:endParaRPr>
          </a:p>
        </p:txBody>
      </p:sp>
      <p:sp>
        <p:nvSpPr>
          <p:cNvPr id="14" name="Rectangle 13">
            <a:extLst>
              <a:ext uri="{FF2B5EF4-FFF2-40B4-BE49-F238E27FC236}">
                <a16:creationId xmlns:a16="http://schemas.microsoft.com/office/drawing/2014/main" id="{D1F700AC-DE6C-4917-B4E5-FC13AB34B86B}"/>
              </a:ext>
            </a:extLst>
          </p:cNvPr>
          <p:cNvSpPr/>
          <p:nvPr/>
        </p:nvSpPr>
        <p:spPr>
          <a:xfrm>
            <a:off x="6580057" y="4381445"/>
            <a:ext cx="1111202" cy="215444"/>
          </a:xfrm>
          <a:prstGeom prst="rect">
            <a:avLst/>
          </a:prstGeom>
        </p:spPr>
        <p:txBody>
          <a:bodyPr wrap="none">
            <a:spAutoFit/>
          </a:bodyPr>
          <a:lstStyle/>
          <a:p>
            <a:r>
              <a:rPr lang="en-US" sz="800" dirty="0" err="1">
                <a:solidFill>
                  <a:srgbClr val="000000"/>
                </a:solidFill>
                <a:latin typeface="Roboto"/>
              </a:rPr>
              <a:t>Vertèbres</a:t>
            </a:r>
            <a:r>
              <a:rPr lang="en-US" sz="800" dirty="0">
                <a:solidFill>
                  <a:srgbClr val="000000"/>
                </a:solidFill>
                <a:latin typeface="Roboto"/>
              </a:rPr>
              <a:t> </a:t>
            </a:r>
            <a:r>
              <a:rPr lang="en-US" sz="800" dirty="0" err="1">
                <a:solidFill>
                  <a:srgbClr val="000000"/>
                </a:solidFill>
                <a:latin typeface="Roboto"/>
              </a:rPr>
              <a:t>lombaires</a:t>
            </a:r>
            <a:endParaRPr lang="en-US" sz="800" dirty="0">
              <a:solidFill>
                <a:srgbClr val="000000"/>
              </a:solidFill>
              <a:latin typeface="Roboto"/>
            </a:endParaRPr>
          </a:p>
        </p:txBody>
      </p:sp>
      <p:sp>
        <p:nvSpPr>
          <p:cNvPr id="15" name="Rectangle 14">
            <a:extLst>
              <a:ext uri="{FF2B5EF4-FFF2-40B4-BE49-F238E27FC236}">
                <a16:creationId xmlns:a16="http://schemas.microsoft.com/office/drawing/2014/main" id="{FCAA9A37-F11D-45F3-B030-C7F437A4117F}"/>
              </a:ext>
            </a:extLst>
          </p:cNvPr>
          <p:cNvSpPr/>
          <p:nvPr/>
        </p:nvSpPr>
        <p:spPr>
          <a:xfrm>
            <a:off x="6601829" y="5087236"/>
            <a:ext cx="1015021" cy="215444"/>
          </a:xfrm>
          <a:prstGeom prst="rect">
            <a:avLst/>
          </a:prstGeom>
        </p:spPr>
        <p:txBody>
          <a:bodyPr wrap="none">
            <a:spAutoFit/>
          </a:bodyPr>
          <a:lstStyle/>
          <a:p>
            <a:r>
              <a:rPr lang="en-US" sz="800" dirty="0" err="1">
                <a:solidFill>
                  <a:srgbClr val="000000"/>
                </a:solidFill>
                <a:latin typeface="Roboto"/>
              </a:rPr>
              <a:t>Vertèbres</a:t>
            </a:r>
            <a:r>
              <a:rPr lang="en-US" sz="800" dirty="0">
                <a:solidFill>
                  <a:srgbClr val="000000"/>
                </a:solidFill>
                <a:latin typeface="Roboto"/>
              </a:rPr>
              <a:t> </a:t>
            </a:r>
            <a:r>
              <a:rPr lang="en-US" sz="800" dirty="0" err="1">
                <a:solidFill>
                  <a:srgbClr val="000000"/>
                </a:solidFill>
                <a:latin typeface="Roboto"/>
              </a:rPr>
              <a:t>sacrées</a:t>
            </a:r>
            <a:endParaRPr lang="en-US" sz="800" dirty="0">
              <a:solidFill>
                <a:srgbClr val="000000"/>
              </a:solidFill>
              <a:latin typeface="Roboto"/>
            </a:endParaRPr>
          </a:p>
        </p:txBody>
      </p:sp>
      <p:sp>
        <p:nvSpPr>
          <p:cNvPr id="16" name="Rectangle 15">
            <a:extLst>
              <a:ext uri="{FF2B5EF4-FFF2-40B4-BE49-F238E27FC236}">
                <a16:creationId xmlns:a16="http://schemas.microsoft.com/office/drawing/2014/main" id="{5BC5DA58-68DC-47EA-AB1D-DF6611863956}"/>
              </a:ext>
            </a:extLst>
          </p:cNvPr>
          <p:cNvSpPr/>
          <p:nvPr/>
        </p:nvSpPr>
        <p:spPr>
          <a:xfrm>
            <a:off x="6558285" y="5510845"/>
            <a:ext cx="962123" cy="215444"/>
          </a:xfrm>
          <a:prstGeom prst="rect">
            <a:avLst/>
          </a:prstGeom>
        </p:spPr>
        <p:txBody>
          <a:bodyPr wrap="none">
            <a:spAutoFit/>
          </a:bodyPr>
          <a:lstStyle/>
          <a:p>
            <a:r>
              <a:rPr lang="en-US" sz="800" dirty="0">
                <a:solidFill>
                  <a:srgbClr val="000000"/>
                </a:solidFill>
                <a:latin typeface="Roboto"/>
              </a:rPr>
              <a:t>Queue de cheval </a:t>
            </a:r>
          </a:p>
        </p:txBody>
      </p:sp>
      <p:cxnSp>
        <p:nvCxnSpPr>
          <p:cNvPr id="17" name="Straight Connector 16">
            <a:extLst>
              <a:ext uri="{FF2B5EF4-FFF2-40B4-BE49-F238E27FC236}">
                <a16:creationId xmlns:a16="http://schemas.microsoft.com/office/drawing/2014/main" id="{6B0DDB8A-60CB-4BA9-883E-6711956C5631}"/>
              </a:ext>
            </a:extLst>
          </p:cNvPr>
          <p:cNvCxnSpPr/>
          <p:nvPr/>
        </p:nvCxnSpPr>
        <p:spPr>
          <a:xfrm>
            <a:off x="6747619" y="2829031"/>
            <a:ext cx="16235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2319DE-93EA-4AE7-9DE1-B9ABFDAF2547}"/>
              </a:ext>
            </a:extLst>
          </p:cNvPr>
          <p:cNvCxnSpPr/>
          <p:nvPr/>
        </p:nvCxnSpPr>
        <p:spPr>
          <a:xfrm>
            <a:off x="6747619" y="3386354"/>
            <a:ext cx="162356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29A71A-D1F2-48AE-B9C5-2611C8DBC1DE}"/>
              </a:ext>
            </a:extLst>
          </p:cNvPr>
          <p:cNvCxnSpPr/>
          <p:nvPr/>
        </p:nvCxnSpPr>
        <p:spPr>
          <a:xfrm>
            <a:off x="6747619" y="3863165"/>
            <a:ext cx="1152000" cy="0"/>
          </a:xfrm>
          <a:prstGeom prst="line">
            <a:avLst/>
          </a:prstGeom>
          <a:ln>
            <a:solidFill>
              <a:srgbClr val="000000"/>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60821A-248E-4F86-B526-F8345690E2FE}"/>
              </a:ext>
            </a:extLst>
          </p:cNvPr>
          <p:cNvCxnSpPr/>
          <p:nvPr/>
        </p:nvCxnSpPr>
        <p:spPr>
          <a:xfrm>
            <a:off x="6747619" y="4375265"/>
            <a:ext cx="180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9B5950-1A10-4104-8089-B7C57E3B3139}"/>
              </a:ext>
            </a:extLst>
          </p:cNvPr>
          <p:cNvCxnSpPr/>
          <p:nvPr/>
        </p:nvCxnSpPr>
        <p:spPr>
          <a:xfrm>
            <a:off x="6747619" y="5082531"/>
            <a:ext cx="18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645445-ECB8-408E-9E3E-2C543A20B8D5}"/>
              </a:ext>
            </a:extLst>
          </p:cNvPr>
          <p:cNvCxnSpPr/>
          <p:nvPr/>
        </p:nvCxnSpPr>
        <p:spPr>
          <a:xfrm>
            <a:off x="6747619" y="5509474"/>
            <a:ext cx="151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9A1025-EF2C-4D78-AC7B-B773AC53C859}"/>
              </a:ext>
            </a:extLst>
          </p:cNvPr>
          <p:cNvCxnSpPr>
            <a:cxnSpLocks/>
          </p:cNvCxnSpPr>
          <p:nvPr/>
        </p:nvCxnSpPr>
        <p:spPr>
          <a:xfrm>
            <a:off x="7443745" y="2094167"/>
            <a:ext cx="480038" cy="312231"/>
          </a:xfrm>
          <a:prstGeom prst="line">
            <a:avLst/>
          </a:prstGeom>
          <a:ln>
            <a:solidFill>
              <a:srgbClr val="000000"/>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915B95-1A4C-42E8-90C9-4611464E26C6}"/>
              </a:ext>
            </a:extLst>
          </p:cNvPr>
          <p:cNvCxnSpPr>
            <a:cxnSpLocks/>
          </p:cNvCxnSpPr>
          <p:nvPr/>
        </p:nvCxnSpPr>
        <p:spPr>
          <a:xfrm flipV="1">
            <a:off x="8124370" y="2594888"/>
            <a:ext cx="680625" cy="148844"/>
          </a:xfrm>
          <a:prstGeom prst="line">
            <a:avLst/>
          </a:prstGeom>
          <a:ln>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85D9B1A-D57D-411D-B99C-4DE29A437682}"/>
              </a:ext>
            </a:extLst>
          </p:cNvPr>
          <p:cNvSpPr/>
          <p:nvPr/>
        </p:nvSpPr>
        <p:spPr>
          <a:xfrm>
            <a:off x="8162413" y="2791998"/>
            <a:ext cx="316112" cy="215444"/>
          </a:xfrm>
          <a:prstGeom prst="rect">
            <a:avLst/>
          </a:prstGeom>
        </p:spPr>
        <p:txBody>
          <a:bodyPr wrap="none">
            <a:spAutoFit/>
          </a:bodyPr>
          <a:lstStyle/>
          <a:p>
            <a:r>
              <a:rPr lang="en-US" sz="800" dirty="0">
                <a:solidFill>
                  <a:srgbClr val="000000"/>
                </a:solidFill>
                <a:latin typeface="Roboto"/>
              </a:rPr>
              <a:t>C1</a:t>
            </a:r>
          </a:p>
        </p:txBody>
      </p:sp>
      <p:sp>
        <p:nvSpPr>
          <p:cNvPr id="32" name="Rectangle 31">
            <a:extLst>
              <a:ext uri="{FF2B5EF4-FFF2-40B4-BE49-F238E27FC236}">
                <a16:creationId xmlns:a16="http://schemas.microsoft.com/office/drawing/2014/main" id="{02754506-3AFB-487D-BFAD-7DD2BA7CE502}"/>
              </a:ext>
            </a:extLst>
          </p:cNvPr>
          <p:cNvSpPr/>
          <p:nvPr/>
        </p:nvSpPr>
        <p:spPr>
          <a:xfrm>
            <a:off x="8134363" y="3216265"/>
            <a:ext cx="362600" cy="362535"/>
          </a:xfrm>
          <a:prstGeom prst="rect">
            <a:avLst/>
          </a:prstGeom>
        </p:spPr>
        <p:txBody>
          <a:bodyPr wrap="none">
            <a:spAutoFit/>
          </a:bodyPr>
          <a:lstStyle/>
          <a:p>
            <a:pPr>
              <a:lnSpc>
                <a:spcPts val="1100"/>
              </a:lnSpc>
            </a:pPr>
            <a:r>
              <a:rPr lang="en-US" sz="800" dirty="0">
                <a:solidFill>
                  <a:srgbClr val="000000"/>
                </a:solidFill>
                <a:latin typeface="Roboto"/>
              </a:rPr>
              <a:t>C7</a:t>
            </a:r>
          </a:p>
          <a:p>
            <a:pPr>
              <a:lnSpc>
                <a:spcPts val="1100"/>
              </a:lnSpc>
            </a:pPr>
            <a:r>
              <a:rPr lang="en-US" sz="800" dirty="0">
                <a:solidFill>
                  <a:srgbClr val="000000"/>
                </a:solidFill>
                <a:latin typeface="Roboto"/>
              </a:rPr>
              <a:t>Th1</a:t>
            </a:r>
          </a:p>
        </p:txBody>
      </p:sp>
      <p:sp>
        <p:nvSpPr>
          <p:cNvPr id="33" name="Rectangle 32">
            <a:extLst>
              <a:ext uri="{FF2B5EF4-FFF2-40B4-BE49-F238E27FC236}">
                <a16:creationId xmlns:a16="http://schemas.microsoft.com/office/drawing/2014/main" id="{63C7A988-DA50-45CC-A408-A01101891DB6}"/>
              </a:ext>
            </a:extLst>
          </p:cNvPr>
          <p:cNvSpPr/>
          <p:nvPr/>
        </p:nvSpPr>
        <p:spPr>
          <a:xfrm>
            <a:off x="8210678" y="4200177"/>
            <a:ext cx="420308" cy="362535"/>
          </a:xfrm>
          <a:prstGeom prst="rect">
            <a:avLst/>
          </a:prstGeom>
        </p:spPr>
        <p:txBody>
          <a:bodyPr wrap="none">
            <a:spAutoFit/>
          </a:bodyPr>
          <a:lstStyle/>
          <a:p>
            <a:pPr>
              <a:lnSpc>
                <a:spcPts val="1100"/>
              </a:lnSpc>
            </a:pPr>
            <a:r>
              <a:rPr lang="en-US" sz="800" dirty="0">
                <a:solidFill>
                  <a:srgbClr val="000000"/>
                </a:solidFill>
                <a:latin typeface="Roboto"/>
              </a:rPr>
              <a:t>Th12</a:t>
            </a:r>
          </a:p>
          <a:p>
            <a:pPr>
              <a:lnSpc>
                <a:spcPts val="1100"/>
              </a:lnSpc>
            </a:pPr>
            <a:r>
              <a:rPr lang="en-US" sz="800" dirty="0">
                <a:solidFill>
                  <a:srgbClr val="000000"/>
                </a:solidFill>
                <a:latin typeface="Roboto"/>
              </a:rPr>
              <a:t>L1</a:t>
            </a:r>
          </a:p>
        </p:txBody>
      </p:sp>
      <p:sp>
        <p:nvSpPr>
          <p:cNvPr id="35" name="Rectangle 34">
            <a:extLst>
              <a:ext uri="{FF2B5EF4-FFF2-40B4-BE49-F238E27FC236}">
                <a16:creationId xmlns:a16="http://schemas.microsoft.com/office/drawing/2014/main" id="{EAC87F10-CD9B-49B4-B84E-9BE77FA7A798}"/>
              </a:ext>
            </a:extLst>
          </p:cNvPr>
          <p:cNvSpPr/>
          <p:nvPr/>
        </p:nvSpPr>
        <p:spPr>
          <a:xfrm>
            <a:off x="8353846" y="4908128"/>
            <a:ext cx="311304" cy="362535"/>
          </a:xfrm>
          <a:prstGeom prst="rect">
            <a:avLst/>
          </a:prstGeom>
        </p:spPr>
        <p:txBody>
          <a:bodyPr wrap="none">
            <a:spAutoFit/>
          </a:bodyPr>
          <a:lstStyle/>
          <a:p>
            <a:pPr>
              <a:lnSpc>
                <a:spcPts val="1100"/>
              </a:lnSpc>
            </a:pPr>
            <a:r>
              <a:rPr lang="en-US" sz="800" dirty="0">
                <a:solidFill>
                  <a:srgbClr val="000000"/>
                </a:solidFill>
                <a:latin typeface="Roboto"/>
              </a:rPr>
              <a:t>L5</a:t>
            </a:r>
          </a:p>
          <a:p>
            <a:pPr>
              <a:lnSpc>
                <a:spcPts val="1100"/>
              </a:lnSpc>
            </a:pPr>
            <a:r>
              <a:rPr lang="en-US" sz="800" dirty="0">
                <a:solidFill>
                  <a:srgbClr val="000000"/>
                </a:solidFill>
                <a:latin typeface="Roboto"/>
              </a:rPr>
              <a:t>S1</a:t>
            </a:r>
          </a:p>
        </p:txBody>
      </p:sp>
      <p:sp>
        <p:nvSpPr>
          <p:cNvPr id="36" name="Rectangle 35">
            <a:extLst>
              <a:ext uri="{FF2B5EF4-FFF2-40B4-BE49-F238E27FC236}">
                <a16:creationId xmlns:a16="http://schemas.microsoft.com/office/drawing/2014/main" id="{4079E4F2-EB9C-43EE-A09B-F4C1992DE8B1}"/>
              </a:ext>
            </a:extLst>
          </p:cNvPr>
          <p:cNvSpPr/>
          <p:nvPr/>
        </p:nvSpPr>
        <p:spPr>
          <a:xfrm>
            <a:off x="8042760" y="5341159"/>
            <a:ext cx="311304" cy="215444"/>
          </a:xfrm>
          <a:prstGeom prst="rect">
            <a:avLst/>
          </a:prstGeom>
        </p:spPr>
        <p:txBody>
          <a:bodyPr wrap="none">
            <a:spAutoFit/>
          </a:bodyPr>
          <a:lstStyle/>
          <a:p>
            <a:r>
              <a:rPr lang="en-US" sz="800" dirty="0">
                <a:solidFill>
                  <a:srgbClr val="000000"/>
                </a:solidFill>
                <a:latin typeface="Roboto"/>
              </a:rPr>
              <a:t>S5</a:t>
            </a:r>
          </a:p>
        </p:txBody>
      </p:sp>
    </p:spTree>
    <p:extLst>
      <p:ext uri="{BB962C8B-B14F-4D97-AF65-F5344CB8AC3E}">
        <p14:creationId xmlns:p14="http://schemas.microsoft.com/office/powerpoint/2010/main" val="225471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838200" y="661243"/>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2"/>
              </a:buClr>
              <a:buSzPts val="3240"/>
              <a:buFont typeface="Calibri"/>
              <a:buNone/>
            </a:pPr>
            <a:r>
              <a:rPr lang="en-US" dirty="0"/>
              <a:t>Causes non-</a:t>
            </a:r>
            <a:r>
              <a:rPr lang="en-US" dirty="0" err="1"/>
              <a:t>neurologiques</a:t>
            </a:r>
            <a:r>
              <a:rPr lang="en-US" dirty="0"/>
              <a:t> </a:t>
            </a:r>
            <a:r>
              <a:rPr lang="en-US" dirty="0" err="1"/>
              <a:t>nécessitant</a:t>
            </a:r>
            <a:r>
              <a:rPr lang="en-US" dirty="0"/>
              <a:t> le SIP</a:t>
            </a:r>
            <a:endParaRPr lang="en-US" sz="2700" dirty="0"/>
          </a:p>
        </p:txBody>
      </p:sp>
      <p:sp>
        <p:nvSpPr>
          <p:cNvPr id="2" name="Rectangle 1">
            <a:extLst>
              <a:ext uri="{FF2B5EF4-FFF2-40B4-BE49-F238E27FC236}">
                <a16:creationId xmlns:a16="http://schemas.microsoft.com/office/drawing/2014/main" id="{2E53A36C-5860-4210-8F22-AA25F189AAD4}"/>
              </a:ext>
            </a:extLst>
          </p:cNvPr>
          <p:cNvSpPr/>
          <p:nvPr/>
        </p:nvSpPr>
        <p:spPr>
          <a:xfrm>
            <a:off x="360000" y="6444584"/>
            <a:ext cx="2266967" cy="338554"/>
          </a:xfrm>
          <a:prstGeom prst="rect">
            <a:avLst/>
          </a:prstGeom>
        </p:spPr>
        <p:txBody>
          <a:bodyPr wrap="none" anchor="b">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sym typeface="Arial"/>
              </a:rPr>
              <a:t>SBU-rapport 209, 2011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sym typeface="Arial"/>
              </a:rPr>
              <a:t>EAUN Best practice in urological health care, 2013</a:t>
            </a:r>
          </a:p>
        </p:txBody>
      </p:sp>
      <p:sp>
        <p:nvSpPr>
          <p:cNvPr id="4" name="Platshållare för text 3">
            <a:extLst>
              <a:ext uri="{FF2B5EF4-FFF2-40B4-BE49-F238E27FC236}">
                <a16:creationId xmlns:a16="http://schemas.microsoft.com/office/drawing/2014/main" id="{F1C6A3A4-6EA7-174B-B964-0C79DB5CCE2D}"/>
              </a:ext>
            </a:extLst>
          </p:cNvPr>
          <p:cNvSpPr>
            <a:spLocks noGrp="1"/>
          </p:cNvSpPr>
          <p:nvPr>
            <p:ph type="body" idx="1"/>
          </p:nvPr>
        </p:nvSpPr>
        <p:spPr>
          <a:xfrm>
            <a:off x="874713" y="2121812"/>
            <a:ext cx="10515600" cy="4230000"/>
          </a:xfrm>
        </p:spPr>
        <p:txBody>
          <a:bodyPr>
            <a:normAutofit/>
          </a:bodyPr>
          <a:lstStyle/>
          <a:p>
            <a:r>
              <a:rPr lang="en-US" dirty="0"/>
              <a:t>Obstruction </a:t>
            </a:r>
            <a:r>
              <a:rPr lang="en-US" dirty="0" err="1"/>
              <a:t>urétrale</a:t>
            </a:r>
            <a:r>
              <a:rPr lang="en-US" dirty="0"/>
              <a:t> : HBP, prolapsus, constipation </a:t>
            </a:r>
            <a:r>
              <a:rPr lang="en-US" dirty="0" err="1"/>
              <a:t>ou</a:t>
            </a:r>
            <a:r>
              <a:rPr lang="en-US" dirty="0"/>
              <a:t> </a:t>
            </a:r>
            <a:r>
              <a:rPr lang="en-US" dirty="0" err="1"/>
              <a:t>rétrécissement</a:t>
            </a:r>
            <a:r>
              <a:rPr lang="en-US" dirty="0"/>
              <a:t> </a:t>
            </a:r>
            <a:r>
              <a:rPr lang="en-US" dirty="0" err="1"/>
              <a:t>urétral</a:t>
            </a:r>
            <a:r>
              <a:rPr lang="en-US" dirty="0"/>
              <a:t> </a:t>
            </a:r>
          </a:p>
          <a:p>
            <a:r>
              <a:rPr lang="en-US" dirty="0" err="1"/>
              <a:t>Détrusor</a:t>
            </a:r>
            <a:r>
              <a:rPr lang="en-US" dirty="0"/>
              <a:t> </a:t>
            </a:r>
            <a:r>
              <a:rPr lang="en-US" dirty="0" err="1"/>
              <a:t>affaibli</a:t>
            </a:r>
            <a:r>
              <a:rPr lang="en-US" dirty="0"/>
              <a:t> </a:t>
            </a:r>
          </a:p>
          <a:p>
            <a:r>
              <a:rPr lang="en-US" dirty="0" err="1"/>
              <a:t>Rétention</a:t>
            </a:r>
            <a:r>
              <a:rPr lang="en-US" dirty="0"/>
              <a:t> </a:t>
            </a:r>
            <a:r>
              <a:rPr lang="en-US" dirty="0" err="1"/>
              <a:t>urinaire</a:t>
            </a:r>
            <a:r>
              <a:rPr lang="en-US" dirty="0"/>
              <a:t> : par </a:t>
            </a:r>
            <a:r>
              <a:rPr lang="en-US" dirty="0" err="1"/>
              <a:t>exemple</a:t>
            </a:r>
            <a:r>
              <a:rPr lang="en-US" dirty="0"/>
              <a:t> </a:t>
            </a:r>
            <a:r>
              <a:rPr lang="en-US" dirty="0" err="1"/>
              <a:t>en</a:t>
            </a:r>
            <a:r>
              <a:rPr lang="en-US" dirty="0"/>
              <a:t> </a:t>
            </a:r>
            <a:r>
              <a:rPr lang="en-US" dirty="0" err="1"/>
              <a:t>postoperatoire</a:t>
            </a:r>
            <a:endParaRPr lang="en-US" sz="2000" i="1" dirty="0"/>
          </a:p>
          <a:p>
            <a:r>
              <a:rPr lang="en-US" dirty="0" err="1"/>
              <a:t>Traitement</a:t>
            </a:r>
            <a:r>
              <a:rPr lang="en-US" dirty="0"/>
              <a:t> </a:t>
            </a:r>
            <a:r>
              <a:rPr lang="en-US" dirty="0" err="1"/>
              <a:t>pharmacologiqie</a:t>
            </a:r>
            <a:r>
              <a:rPr lang="en-US" dirty="0"/>
              <a:t> </a:t>
            </a:r>
            <a:r>
              <a:rPr lang="en-US" dirty="0" err="1"/>
              <a:t>affectant</a:t>
            </a:r>
            <a:r>
              <a:rPr lang="en-US" dirty="0"/>
              <a:t> la </a:t>
            </a:r>
            <a:r>
              <a:rPr lang="en-US" dirty="0" err="1"/>
              <a:t>fonction</a:t>
            </a:r>
            <a:r>
              <a:rPr lang="en-US" dirty="0"/>
              <a:t> </a:t>
            </a:r>
            <a:r>
              <a:rPr lang="en-US" dirty="0" err="1"/>
              <a:t>vésicale</a:t>
            </a:r>
            <a:endParaRPr lang="en-US" dirty="0"/>
          </a:p>
          <a:p>
            <a:r>
              <a:rPr lang="en-US" dirty="0"/>
              <a:t>Cause </a:t>
            </a:r>
            <a:r>
              <a:rPr lang="en-US" dirty="0" err="1"/>
              <a:t>idiopathique</a:t>
            </a:r>
            <a:endParaRPr lang="en-US" dirty="0"/>
          </a:p>
          <a:p>
            <a:r>
              <a:rPr lang="en-US" dirty="0"/>
              <a:t>Cause </a:t>
            </a:r>
            <a:r>
              <a:rPr lang="en-US" dirty="0" err="1"/>
              <a:t>iatrogène</a:t>
            </a:r>
            <a:r>
              <a:rPr lang="en-US" dirty="0"/>
              <a:t> (par ex. </a:t>
            </a:r>
            <a:r>
              <a:rPr lang="en-US" dirty="0" err="1"/>
              <a:t>opération</a:t>
            </a:r>
            <a:r>
              <a:rPr lang="en-US" dirty="0"/>
              <a:t> TVT)</a:t>
            </a:r>
          </a:p>
          <a:p>
            <a:endParaRPr lang="en-US" dirty="0"/>
          </a:p>
        </p:txBody>
      </p:sp>
    </p:spTree>
    <p:extLst>
      <p:ext uri="{BB962C8B-B14F-4D97-AF65-F5344CB8AC3E}">
        <p14:creationId xmlns:p14="http://schemas.microsoft.com/office/powerpoint/2010/main" val="3878086539"/>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E6EE4B5-42A5-4230-9B48-EEC4720B92A4}"/>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09598100-DD21-42FD-869B-ACB700C174D9}"/>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A37DE36-79A3-4382-A171-F93309A28D4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D8FCE14-26C9-4521-9DE2-E7030DE93EC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86A68C0-6BD1-4E4C-B8CD-16F129E62062}"/>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DF47D453-6FDD-45C9-A757-430DA7210740}"/>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C1CC7E9-32E9-4245-8DA7-0EDCAA3ADF48}"/>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BA524829-B030-4F9D-B513-2F1BB3BCCF86}"/>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D303B7B-A977-492F-A0A2-EB7AAE5E0D15}"/>
    </a:ext>
  </a:ext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0CD02BF-06A0-4928-941C-B77A25B4AE44}"/>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AA83BA11-BCE5-49CF-8A8E-F144099DF292}"/>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45EB00B-22F1-4C53-9060-D0B4433D6861}"/>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FB2E42AE-FF37-46F8-9ECF-6D733689B632}"/>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9702141-6606-4B02-87DF-047C5A665048}"/>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41EB78E9-93F5-4497-A491-03205E3EF1D0}"/>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98157752-8287-411D-8DAB-2E1795C0EA10}"/>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C63246D-72D6-41B4-B239-BA2C8ACE2E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AE62C66D9124E8935F9658E170A9D" ma:contentTypeVersion="12" ma:contentTypeDescription="Create a new document." ma:contentTypeScope="" ma:versionID="8b6224b619637aa4a36d2dd209a8327a">
  <xsd:schema xmlns:xsd="http://www.w3.org/2001/XMLSchema" xmlns:xs="http://www.w3.org/2001/XMLSchema" xmlns:p="http://schemas.microsoft.com/office/2006/metadata/properties" xmlns:ns2="37ba6b00-dc9c-48cf-b9ec-c3c16bf9da83" xmlns:ns3="9da48e9d-4847-453a-92d1-a05ee0e3f78c" targetNamespace="http://schemas.microsoft.com/office/2006/metadata/properties" ma:root="true" ma:fieldsID="368f526450d3505df6bb6708b0e037b4" ns2:_="" ns3:_="">
    <xsd:import namespace="37ba6b00-dc9c-48cf-b9ec-c3c16bf9da83"/>
    <xsd:import namespace="9da48e9d-4847-453a-92d1-a05ee0e3f7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a6b00-dc9c-48cf-b9ec-c3c16bf9d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a48e9d-4847-453a-92d1-a05ee0e3f7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44B68B-E58E-41A3-92C4-CFE302681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a6b00-dc9c-48cf-b9ec-c3c16bf9da83"/>
    <ds:schemaRef ds:uri="9da48e9d-4847-453a-92d1-a05ee0e3f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A03222-5277-4F5F-93F1-79215B49E83C}">
  <ds:schemaRefs>
    <ds:schemaRef ds:uri="http://schemas.microsoft.com/sharepoint/v3/contenttype/forms"/>
  </ds:schemaRefs>
</ds:datastoreItem>
</file>

<file path=customXml/itemProps3.xml><?xml version="1.0" encoding="utf-8"?>
<ds:datastoreItem xmlns:ds="http://schemas.openxmlformats.org/officeDocument/2006/customXml" ds:itemID="{DD60551E-E100-4478-9C93-2DDB2161BE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00000-ALL-2004 Wellspect PowerPoint template</Template>
  <TotalTime>0</TotalTime>
  <Words>5602</Words>
  <Application>Microsoft Office PowerPoint</Application>
  <PresentationFormat>Grand écran</PresentationFormat>
  <Paragraphs>479</Paragraphs>
  <Slides>35</Slides>
  <Notes>33</Notes>
  <HiddenSlides>0</HiddenSlides>
  <MMClips>0</MMClips>
  <ScaleCrop>false</ScaleCrop>
  <HeadingPairs>
    <vt:vector size="6" baseType="variant">
      <vt:variant>
        <vt:lpstr>Polices utilisées</vt:lpstr>
      </vt:variant>
      <vt:variant>
        <vt:i4>4</vt:i4>
      </vt:variant>
      <vt:variant>
        <vt:lpstr>Thème</vt:lpstr>
      </vt:variant>
      <vt:variant>
        <vt:i4>18</vt:i4>
      </vt:variant>
      <vt:variant>
        <vt:lpstr>Titres des diapositives</vt:lpstr>
      </vt:variant>
      <vt:variant>
        <vt:i4>35</vt:i4>
      </vt:variant>
    </vt:vector>
  </HeadingPairs>
  <TitlesOfParts>
    <vt:vector size="57" baseType="lpstr">
      <vt:lpstr>Arial</vt:lpstr>
      <vt:lpstr>Calibri</vt:lpstr>
      <vt:lpstr>Calibri Light</vt:lpstr>
      <vt:lpstr>Roboto</vt: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Information pour personnes devant enseigner le Sondage Intermittent Propre (SIP)</vt:lpstr>
      <vt:lpstr>Sommaire</vt:lpstr>
      <vt:lpstr>Pour être capable d’enseigner le SIP, vous devriez avoir…</vt:lpstr>
      <vt:lpstr>Présentation PowerPoint</vt:lpstr>
      <vt:lpstr>Le SIP présentent de nombreux avantages par rapport au sondage à demeure</vt:lpstr>
      <vt:lpstr>Bénéfices du SIP</vt:lpstr>
      <vt:lpstr>Le SIP est une méthode :</vt:lpstr>
      <vt:lpstr>Affections neurologiques pouvant nécessiter le SIP</vt:lpstr>
      <vt:lpstr>Causes non-neurologiques nécessitant le SIP</vt:lpstr>
      <vt:lpstr>Le SIP est à la fois un traitement medical et un autosoin</vt:lpstr>
      <vt:lpstr>Etapes avant de démarrer le SIP</vt:lpstr>
      <vt:lpstr>Education SIP</vt:lpstr>
      <vt:lpstr>Matériel d'information pour les patients afin de faciliter le démarrage du CIC</vt:lpstr>
      <vt:lpstr>Healthcare information material to help facilitate with starting CIC</vt:lpstr>
      <vt:lpstr>Apprenez à votre patient à faire le SIP</vt:lpstr>
      <vt:lpstr>Habitudes d’hygiene pour l’autosondage</vt:lpstr>
      <vt:lpstr>En pratique – chez l’homme</vt:lpstr>
      <vt:lpstr>En pratique – chez la femme</vt:lpstr>
      <vt:lpstr>Suggestions de positions pour les femmes</vt:lpstr>
      <vt:lpstr>Suggestions de positions pour les hommes</vt:lpstr>
      <vt:lpstr>Information produit</vt:lpstr>
      <vt:lpstr>Facteurs à prendre en compte lors du choix d'un produit</vt:lpstr>
      <vt:lpstr>Fréquence du SIP</vt:lpstr>
      <vt:lpstr>Trucs et astuces généraux</vt:lpstr>
      <vt:lpstr>Obstacles physiques et psychologiques qui peuvent rendre le SIP plus difficile</vt:lpstr>
      <vt:lpstr>Caractéristiques des IU (infections urinaires)</vt:lpstr>
      <vt:lpstr>Que faut-il prendre en compte chez un patient souffrant d'infections urinaires récurrentes ?</vt:lpstr>
      <vt:lpstr>Que renseigner dans le dossier du patient ?</vt:lpstr>
      <vt:lpstr>Suivi du SIP</vt:lpstr>
      <vt:lpstr>Facteurs clés de l’observance du SIP</vt:lpstr>
      <vt:lpstr>Cas patient</vt:lpstr>
      <vt:lpstr>Cas patient</vt:lpstr>
      <vt:lpstr>Patient case</vt:lpstr>
      <vt:lpstr>Cas patient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2021-06-16T16:20:20Z</dcterms:created>
  <dcterms:modified xsi:type="dcterms:W3CDTF">2022-07-20T17:11:25Z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0x010100194AE62C66D9124E8935F9658E170A9D</vt:lpwstr>
  </property>
</Properties>
</file>